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Quattrocen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hhW+M+JDwM8Cdjf3PL21BHqqxm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QuattrocentoSans-bold.fntdata"/><Relationship Id="rId41" Type="http://schemas.openxmlformats.org/officeDocument/2006/relationships/font" Target="fonts/QuattrocentoSans-regular.fntdata"/><Relationship Id="rId22" Type="http://schemas.openxmlformats.org/officeDocument/2006/relationships/slide" Target="slides/slide16.xml"/><Relationship Id="rId44" Type="http://schemas.openxmlformats.org/officeDocument/2006/relationships/font" Target="fonts/QuattrocentoSans-boldItalic.fntdata"/><Relationship Id="rId21" Type="http://schemas.openxmlformats.org/officeDocument/2006/relationships/slide" Target="slides/slide15.xml"/><Relationship Id="rId43" Type="http://schemas.openxmlformats.org/officeDocument/2006/relationships/font" Target="fonts/QuattrocentoSans-italic.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hosocialskills.teachable.com/" TargetMode="External"/><Relationship Id="rId3" Type="http://schemas.openxmlformats.org/officeDocument/2006/relationships/hyperlink" Target="https://app.mhpss.net/resource/basic-psychosocial-skills-a-guide-for-covid-" TargetMode="External"/><Relationship Id="rId4" Type="http://schemas.openxmlformats.org/officeDocument/2006/relationships/hyperlink" Target="https://creativecommons.org/licenses/by-nc-sa/3.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This short course on Basic Psychosocial Skills was developed for people who are providing frontline services in Myanmar.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8" name="Google Shape;11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Anyone can be in a vulnerable or in a marginalized situation at different points in their lives. </a:t>
            </a:r>
            <a:endParaRPr b="0"/>
          </a:p>
          <a:p>
            <a:pPr indent="0" lvl="0" marL="0" rtl="0" algn="l">
              <a:spcBef>
                <a:spcPts val="0"/>
              </a:spcBef>
              <a:spcAft>
                <a:spcPts val="0"/>
              </a:spcAft>
              <a:buNone/>
            </a:pPr>
            <a:r>
              <a:t/>
            </a:r>
            <a:endParaRPr/>
          </a:p>
        </p:txBody>
      </p:sp>
      <p:sp>
        <p:nvSpPr>
          <p:cNvPr id="192" name="Google Shape;1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Some people, based on the barriers, bias and stigma associated with specific aspects of their identity, will face these situations more often and with more severity. </a:t>
            </a:r>
            <a:endParaRPr b="0"/>
          </a:p>
        </p:txBody>
      </p:sp>
      <p:sp>
        <p:nvSpPr>
          <p:cNvPr id="201" name="Google Shape;20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Let us look at some identified vulnerable groups</a:t>
            </a:r>
            <a:endParaRPr/>
          </a:p>
          <a:p>
            <a:pPr indent="0" lvl="0" marL="0" rtl="0" algn="l">
              <a:spcBef>
                <a:spcPts val="0"/>
              </a:spcBef>
              <a:spcAft>
                <a:spcPts val="0"/>
              </a:spcAft>
              <a:buNone/>
            </a:pPr>
            <a:r>
              <a:t/>
            </a:r>
            <a:endParaRPr/>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Marginalised persons and groups- Ethnic minorities, less represented working class, economically underprivileged, individuals who don’t speak the majority language may experience challenges in accessing services or denied of services due to their social belonging and social biases</a:t>
            </a:r>
            <a:endParaRPr b="0"/>
          </a:p>
          <a:p>
            <a:pPr indent="0" lvl="0" marL="0" rtl="0" algn="l">
              <a:spcBef>
                <a:spcPts val="0"/>
              </a:spcBef>
              <a:spcAft>
                <a:spcPts val="0"/>
              </a:spcAft>
              <a:buNone/>
            </a:pPr>
            <a:br>
              <a:rPr b="0" lang="en-US"/>
            </a:br>
            <a:endParaRPr/>
          </a:p>
        </p:txBody>
      </p:sp>
      <p:sp>
        <p:nvSpPr>
          <p:cNvPr id="218" name="Google Shape;21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VICTIMS OF DOMESTIC OR GENDER-BASED VIOLENCE-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experiencing gender-based violence and/or intimate partner violence, which may escalate during crisis. </a:t>
            </a: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Women and Children who can be prone to abuse and neglect within crisis situations.</a:t>
            </a:r>
            <a:endParaRPr b="0"/>
          </a:p>
        </p:txBody>
      </p:sp>
      <p:sp>
        <p:nvSpPr>
          <p:cNvPr id="228" name="Google Shape;22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LGBTQI Community-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less represented in the community due to their sexual/gender identity may have difficulty accessing basic needs due to social stigma and biases.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They may also be denied of services due to their identity</a:t>
            </a:r>
            <a:endParaRPr b="0"/>
          </a:p>
        </p:txBody>
      </p:sp>
      <p:sp>
        <p:nvSpPr>
          <p:cNvPr id="238" name="Google Shape;23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Migrants/ Refugees-</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Persons from other countries who are in your country for safety and shelter due to the threat they faced in their homeland.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These people may not have access to all legal services due to their national status, therefore they are also prone to social exclusion and denial of basic services.</a:t>
            </a:r>
            <a:endParaRPr b="0"/>
          </a:p>
        </p:txBody>
      </p:sp>
      <p:sp>
        <p:nvSpPr>
          <p:cNvPr id="248" name="Google Shape;24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WITH SPECIAL NEEDS, INCLUDING MENTAL HEALTH CONDITIONS AND PSYCHOSOCIAL DISABILITIES-</a:t>
            </a:r>
            <a:endParaRPr b="0"/>
          </a:p>
          <a:p>
            <a:pPr indent="0" lvl="0" marL="0" rtl="0" algn="l">
              <a:spcBef>
                <a:spcPts val="0"/>
              </a:spcBef>
              <a:spcAft>
                <a:spcPts val="0"/>
              </a:spcAft>
              <a:buNone/>
            </a:pPr>
            <a:br>
              <a:rPr b="0" lang="en-US"/>
            </a:br>
            <a:r>
              <a:rPr b="0" i="0" lang="en-US" sz="1200" u="none" strike="noStrike">
                <a:solidFill>
                  <a:schemeClr val="dk1"/>
                </a:solidFill>
                <a:latin typeface="Calibri"/>
                <a:ea typeface="Calibri"/>
                <a:cs typeface="Calibri"/>
                <a:sym typeface="Calibri"/>
              </a:rPr>
              <a:t>Persons with special needs may have an interruption in their additional support (medication, human assistance and etc), this may disrupt their functioning.</a:t>
            </a:r>
            <a:endParaRPr b="0"/>
          </a:p>
        </p:txBody>
      </p:sp>
      <p:sp>
        <p:nvSpPr>
          <p:cNvPr id="258" name="Google Shape;25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WITH PHYSICAL DISABILITIES-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with physical impairments, who need specialized care and services may have accessibility issues (eg: physical accessibility as well as information accessibility if one is hearing or visually impaired.) </a:t>
            </a:r>
            <a:endParaRPr b="0"/>
          </a:p>
        </p:txBody>
      </p:sp>
      <p:sp>
        <p:nvSpPr>
          <p:cNvPr id="266" name="Google Shape;26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LIVING IN CARE HOMES- Individuals living in  care homes may feel helpless and lost as they need to stay in the care homes (elder home, children care homes, probations centers and etc) as they might not have external support. They may experience severe distress of feeling confused and being disconnected from the outside world</a:t>
            </a:r>
            <a:endParaRPr b="0"/>
          </a:p>
        </p:txBody>
      </p:sp>
      <p:sp>
        <p:nvSpPr>
          <p:cNvPr id="274" name="Google Shape;27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eb21ee2dd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eb21ee2dd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course is an adaptation of the online course “Basic Psychosocial Skills: a short course for First Responders in Sri Lanka” produced by The Asia Foundation and The Good Practice Group, with support from the Lotus Circle. The content for the Sri Lanka course (</a:t>
            </a:r>
            <a:r>
              <a:rPr i="1"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https://psychosocialskills.teachable.com/</a:t>
            </a:r>
            <a:r>
              <a:rPr i="1" lang="en-US" sz="1100">
                <a:solidFill>
                  <a:srgbClr val="222222"/>
                </a:solidFill>
                <a:highlight>
                  <a:srgbClr val="FFFFFF"/>
                </a:highlight>
                <a:latin typeface="Arial"/>
                <a:ea typeface="Arial"/>
                <a:cs typeface="Arial"/>
                <a:sym typeface="Arial"/>
              </a:rPr>
              <a:t>) was adapted from the Inter-Agency Standing Committee publication “Basic Psychosocial Skills: A Guide for COVID-19 Responders”. </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a:t>
            </a:r>
            <a:r>
              <a:rPr i="1" lang="en-US"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https://app.mhpss.net/resource/basic-psychosocial-skills-a-guide-for-covid-</a:t>
            </a:r>
            <a:r>
              <a:rPr i="1" lang="en-US" sz="1100">
                <a:solidFill>
                  <a:srgbClr val="222222"/>
                </a:solidFill>
                <a:highlight>
                  <a:srgbClr val="FFFFFF"/>
                </a:highlight>
                <a:latin typeface="Arial"/>
                <a:ea typeface="Arial"/>
                <a:cs typeface="Arial"/>
                <a:sym typeface="Arial"/>
              </a:rPr>
              <a:t>19-responders</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translation/adaptation is published under the same license as the original publication and the subsequent adaptation: CC BY-NC-SA 3.0 IGO (</a:t>
            </a:r>
            <a:r>
              <a:rPr i="1" lang="en-US"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https://creativecommons.org/licenses/by-nc-sa/3.0/</a:t>
            </a:r>
            <a:r>
              <a:rPr i="1" lang="en-US" sz="1100">
                <a:solidFill>
                  <a:srgbClr val="222222"/>
                </a:solidFill>
                <a:highlight>
                  <a:srgbClr val="FFFFFF"/>
                </a:highlight>
                <a:latin typeface="Arial"/>
                <a:ea typeface="Arial"/>
                <a:cs typeface="Arial"/>
                <a:sym typeface="Arial"/>
              </a:rPr>
              <a:t>)</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Pictures included in this training have been provided by UNFPA Myanmar</a:t>
            </a:r>
            <a:endParaRPr i="1"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6" name="Google Shape;126;geb21ee2dd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RETURNEES FROM ABROAD (MIGRANT WORKERS, STUDENTS AND OTHER INDIVIDUALS)</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Individuals who return from abroad may face discrimination due to the stigma prevailing on foreign returnees. They may also experience distress while being sent to quarantine and may lack access to communication with their families and loved ones</a:t>
            </a:r>
            <a:endParaRPr b="0"/>
          </a:p>
          <a:p>
            <a:pPr indent="0" lvl="0" marL="0" rtl="0" algn="l">
              <a:spcBef>
                <a:spcPts val="0"/>
              </a:spcBef>
              <a:spcAft>
                <a:spcPts val="0"/>
              </a:spcAft>
              <a:buNone/>
            </a:pPr>
            <a:br>
              <a:rPr b="0" lang="en-US"/>
            </a:br>
            <a:endParaRPr/>
          </a:p>
        </p:txBody>
      </p:sp>
      <p:sp>
        <p:nvSpPr>
          <p:cNvPr id="284" name="Google Shape;28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WHO ARE ‘SUSPECTED’ OF HAVING COVID-19/ RECOVERED FROM COVID-19</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Individuals who are sent to quarantine centres and individuals tested positive may face stigma in the communities and this will result in increased distress among individuals.</a:t>
            </a:r>
            <a:endParaRPr b="0"/>
          </a:p>
        </p:txBody>
      </p:sp>
      <p:sp>
        <p:nvSpPr>
          <p:cNvPr id="292" name="Google Shape;29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OLDER ADULTS- Elderly persons who require medical assistance and who live alone are prone to more anxiety due to the nature of COVID-19 and also the ones who live alone may have feel overwhelmed with the movement restrictions limiting their social contacts.</a:t>
            </a:r>
            <a:endParaRPr b="0"/>
          </a:p>
        </p:txBody>
      </p:sp>
      <p:sp>
        <p:nvSpPr>
          <p:cNvPr id="300" name="Google Shape;30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PREGNANT WOMEN AND PEOPLE WITH CHRONIC HEALTH CONDITIONS WHO NEED REGULAR ACCESS TO SERVICES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Individuals who regular medical assistance, would need additional support in accessing medical services. They may feel distressed and worried about their conditions getting worse and not being able to meet adequate medical assistance.</a:t>
            </a:r>
            <a:endParaRPr b="0"/>
          </a:p>
        </p:txBody>
      </p:sp>
      <p:sp>
        <p:nvSpPr>
          <p:cNvPr id="310" name="Google Shape;31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CHILDREN, ADOLESCENTS AND THEIR CAREGIVERS-</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Children and adolescents are prone to increased amount of stress as they are deprived from going to the school and their routine being disrupted. This adds burden to their caregivers, which puts them in a vulnerable state of feeling overwhelmed and helples</a:t>
            </a:r>
            <a:r>
              <a:rPr b="0" i="0" lang="en-US" sz="1200" u="none" strike="noStrike">
                <a:solidFill>
                  <a:schemeClr val="dk1"/>
                </a:solidFill>
                <a:latin typeface="Calibri"/>
                <a:ea typeface="Calibri"/>
                <a:cs typeface="Calibri"/>
                <a:sym typeface="Calibri"/>
              </a:rPr>
              <a:t>s. </a:t>
            </a:r>
            <a:endParaRPr/>
          </a:p>
        </p:txBody>
      </p:sp>
      <p:sp>
        <p:nvSpPr>
          <p:cNvPr id="318" name="Google Shape;31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THOSE WHO ARE HOMELESS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who live on the streets and in illicit shelters are generally at a higher risk of being ignored by the community and deprived of livelihood support.</a:t>
            </a:r>
            <a:endParaRPr b="0"/>
          </a:p>
        </p:txBody>
      </p:sp>
      <p:sp>
        <p:nvSpPr>
          <p:cNvPr id="328" name="Google Shape;32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PEOPLE WHO ARE GRIEVING-</a:t>
            </a:r>
            <a:endParaRPr b="0"/>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People may be unable to use their normal ways of coping with stress, such as seeking support from family members, or to continue their normal daily routines. </a:t>
            </a:r>
            <a:endParaRPr/>
          </a:p>
          <a:p>
            <a:pPr indent="0" lvl="0" marL="0" marR="0" rtl="0" algn="l">
              <a:lnSpc>
                <a:spcPct val="100000"/>
              </a:lnSpc>
              <a:spcBef>
                <a:spcPts val="0"/>
              </a:spcBef>
              <a:spcAft>
                <a:spcPts val="0"/>
              </a:spcAft>
              <a:buClr>
                <a:schemeClr val="dk1"/>
              </a:buClr>
              <a:buSzPts val="1200"/>
              <a:buFont typeface="Quattrocento Sans"/>
              <a:buNone/>
            </a:pPr>
            <a:r>
              <a:rPr lang="en-US" sz="1200">
                <a:latin typeface="Quattrocento Sans"/>
                <a:ea typeface="Quattrocento Sans"/>
                <a:cs typeface="Quattrocento Sans"/>
                <a:sym typeface="Quattrocento Sans"/>
              </a:rPr>
              <a:t>They may feel that their loss is not significant because so many people are being impacted by the crisis, and they may be unable to perform normal mourning rituals.</a:t>
            </a:r>
            <a:endParaRPr/>
          </a:p>
          <a:p>
            <a:pPr indent="0" lvl="0" marL="0" rtl="0" algn="l">
              <a:spcBef>
                <a:spcPts val="0"/>
              </a:spcBef>
              <a:spcAft>
                <a:spcPts val="0"/>
              </a:spcAft>
              <a:buNone/>
            </a:pPr>
            <a:r>
              <a:t/>
            </a:r>
            <a:endParaRPr b="0"/>
          </a:p>
        </p:txBody>
      </p:sp>
      <p:sp>
        <p:nvSpPr>
          <p:cNvPr id="338" name="Google Shape;33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lt1"/>
                </a:solidFill>
                <a:latin typeface="Calibri"/>
                <a:ea typeface="Calibri"/>
                <a:cs typeface="Calibri"/>
                <a:sym typeface="Calibri"/>
              </a:rPr>
              <a:t>THOSE IN CROWDED LIVING CONDITIONS</a:t>
            </a:r>
            <a:endParaRPr b="0"/>
          </a:p>
          <a:p>
            <a:pPr indent="0" lvl="0" marL="0" rtl="0" algn="l">
              <a:spcBef>
                <a:spcPts val="0"/>
              </a:spcBef>
              <a:spcAft>
                <a:spcPts val="0"/>
              </a:spcAft>
              <a:buNone/>
            </a:pPr>
            <a:r>
              <a:rPr b="0" i="0" lang="en-US" sz="1200" u="none" strike="noStrike">
                <a:solidFill>
                  <a:schemeClr val="lt1"/>
                </a:solidFill>
                <a:latin typeface="Calibri"/>
                <a:ea typeface="Calibri"/>
                <a:cs typeface="Calibri"/>
                <a:sym typeface="Calibri"/>
              </a:rPr>
              <a:t>(e.g. prisoners, people in detention, refugees in camps and informal settlements, older adults in long-term care institutions, people in psychiatric hospitals, inpatient units or other institutions)</a:t>
            </a:r>
            <a:endParaRPr b="0"/>
          </a:p>
          <a:p>
            <a:pPr indent="0" lvl="0" marL="0" rtl="0" algn="l">
              <a:spcBef>
                <a:spcPts val="0"/>
              </a:spcBef>
              <a:spcAft>
                <a:spcPts val="0"/>
              </a:spcAft>
              <a:buNone/>
            </a:pPr>
            <a:r>
              <a:rPr b="0" i="0" lang="en-US" sz="1200" u="none" strike="noStrike">
                <a:solidFill>
                  <a:schemeClr val="lt1"/>
                </a:solidFill>
                <a:latin typeface="Calibri"/>
                <a:ea typeface="Calibri"/>
                <a:cs typeface="Calibri"/>
                <a:sym typeface="Calibri"/>
              </a:rPr>
              <a:t>People in these settings face challenges of not being able to follow rules on physical distancing due to crowded conditions; and experiencing human rights abuses from those enforcing movement restrictions</a:t>
            </a:r>
            <a:endParaRPr b="0"/>
          </a:p>
          <a:p>
            <a:pPr indent="0" lvl="0" marL="0" rtl="0" algn="l">
              <a:spcBef>
                <a:spcPts val="0"/>
              </a:spcBef>
              <a:spcAft>
                <a:spcPts val="0"/>
              </a:spcAft>
              <a:buNone/>
            </a:pPr>
            <a:br>
              <a:rPr b="0" lang="en-US"/>
            </a:br>
            <a:r>
              <a:rPr b="0" i="0" lang="en-US" sz="1200" u="none" strike="noStrike">
                <a:solidFill>
                  <a:schemeClr val="lt1"/>
                </a:solidFill>
                <a:latin typeface="Calibri"/>
                <a:ea typeface="Calibri"/>
                <a:cs typeface="Calibri"/>
                <a:sym typeface="Calibri"/>
              </a:rPr>
              <a:t>These are a few of the specific situations in which people can be more vulnerable and need specific support</a:t>
            </a:r>
            <a:endParaRPr b="0"/>
          </a:p>
          <a:p>
            <a:pPr indent="0" lvl="0" marL="0" rtl="0" algn="l">
              <a:spcBef>
                <a:spcPts val="0"/>
              </a:spcBef>
              <a:spcAft>
                <a:spcPts val="0"/>
              </a:spcAft>
              <a:buNone/>
            </a:pPr>
            <a:br>
              <a:rPr lang="en-US"/>
            </a:br>
            <a:endParaRPr/>
          </a:p>
        </p:txBody>
      </p:sp>
      <p:sp>
        <p:nvSpPr>
          <p:cNvPr id="348" name="Google Shape;34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Now let’s look at ways you can support when you meet someone who falls in the vulnerable groups</a:t>
            </a:r>
            <a:endParaRPr b="0"/>
          </a:p>
          <a:p>
            <a:pPr indent="0" lvl="0" marL="0" rtl="0" algn="l">
              <a:spcBef>
                <a:spcPts val="0"/>
              </a:spcBef>
              <a:spcAft>
                <a:spcPts val="0"/>
              </a:spcAft>
              <a:buNone/>
            </a:pPr>
            <a:r>
              <a:t/>
            </a:r>
            <a:endParaRPr/>
          </a:p>
        </p:txBody>
      </p:sp>
      <p:sp>
        <p:nvSpPr>
          <p:cNvPr id="357" name="Google Shape;35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to do when you meet someone who is vulnerable</a:t>
            </a:r>
            <a:endParaRPr/>
          </a:p>
        </p:txBody>
      </p:sp>
      <p:sp>
        <p:nvSpPr>
          <p:cNvPr id="365" name="Google Shape;36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Module Guide: </a:t>
            </a:r>
            <a:r>
              <a:rPr b="1" lang="en-US" sz="1200">
                <a:solidFill>
                  <a:schemeClr val="dk1"/>
                </a:solidFill>
                <a:latin typeface="Calibri"/>
                <a:ea typeface="Calibri"/>
                <a:cs typeface="Calibri"/>
                <a:sym typeface="Calibri"/>
              </a:rPr>
              <a:t>This course consists of five modules including topics such as, Your Wellbeing, Supportive Communication in Everyday Interactions, Offering Practical Support, Supporting People who are Experiencing Stress and Helping People in Specific Situations.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Topics explored in this course are primarily designed to support first responders in any crisis as the skills discussed are derived from basic community based support</a:t>
            </a:r>
            <a:r>
              <a:rPr b="1" lang="en-US"/>
              <a:t>.</a:t>
            </a:r>
            <a:endParaRPr/>
          </a:p>
          <a:p>
            <a:pPr indent="0" lvl="0" marL="0" rtl="0" algn="l">
              <a:spcBef>
                <a:spcPts val="0"/>
              </a:spcBef>
              <a:spcAft>
                <a:spcPts val="0"/>
              </a:spcAft>
              <a:buNone/>
            </a:pPr>
            <a:r>
              <a:t/>
            </a:r>
            <a:endParaRPr/>
          </a:p>
        </p:txBody>
      </p:sp>
      <p:sp>
        <p:nvSpPr>
          <p:cNvPr id="133" name="Google Shape;13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First of all, always apply the skills of supportive communication to show the person who needs help your support.</a:t>
            </a:r>
            <a:endParaRPr b="0"/>
          </a:p>
        </p:txBody>
      </p:sp>
      <p:sp>
        <p:nvSpPr>
          <p:cNvPr id="372" name="Google Shape;37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Then try your level best to gather knowledge about the specific group so that you can support them in a better way</a:t>
            </a:r>
            <a:endParaRPr b="0"/>
          </a:p>
        </p:txBody>
      </p:sp>
      <p:sp>
        <p:nvSpPr>
          <p:cNvPr id="379" name="Google Shape;37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Which is then followed by identifying support services for the vulnerable groups in your area based on their specific needs.</a:t>
            </a:r>
            <a:endParaRPr b="0"/>
          </a:p>
          <a:p>
            <a:pPr indent="0" lvl="0" marL="0" rtl="0" algn="l">
              <a:spcBef>
                <a:spcPts val="0"/>
              </a:spcBef>
              <a:spcAft>
                <a:spcPts val="0"/>
              </a:spcAft>
              <a:buNone/>
            </a:pPr>
            <a:r>
              <a:t/>
            </a:r>
            <a:endParaRPr/>
          </a:p>
        </p:txBody>
      </p:sp>
      <p:sp>
        <p:nvSpPr>
          <p:cNvPr id="386" name="Google Shape;38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and finally referring them after they have provided their informed consent</a:t>
            </a:r>
            <a:r>
              <a:rPr lang="en-US"/>
              <a:t>, by </a:t>
            </a:r>
            <a:r>
              <a:rPr b="0" i="0" lang="en-US" sz="1200" u="none" strike="noStrike">
                <a:solidFill>
                  <a:schemeClr val="dk1"/>
                </a:solidFill>
                <a:latin typeface="Calibri"/>
                <a:ea typeface="Calibri"/>
                <a:cs typeface="Calibri"/>
                <a:sym typeface="Calibri"/>
              </a:rPr>
              <a:t>linking them with organizations that may have specialised knowledge and experience in supporting people with particular types of vulnerabilities and problems.</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By following the aforementioned steps, you may provide practical support to people in specific situations.</a:t>
            </a:r>
            <a:endParaRPr b="0"/>
          </a:p>
        </p:txBody>
      </p:sp>
      <p:sp>
        <p:nvSpPr>
          <p:cNvPr id="393" name="Google Shape;39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In this module we discussed ‘Helping People in Specific Situations’. We looked at what are specific situations in a crisis and how people in such situations can be helped by you. We hope you have enjoyed this module. </a:t>
            </a:r>
            <a:endParaRPr/>
          </a:p>
          <a:p>
            <a:pPr indent="0" lvl="0" marL="0" rtl="0" algn="l">
              <a:spcBef>
                <a:spcPts val="0"/>
              </a:spcBef>
              <a:spcAft>
                <a:spcPts val="0"/>
              </a:spcAft>
              <a:buClr>
                <a:schemeClr val="dk1"/>
              </a:buClr>
              <a:buSzPts val="1100"/>
              <a:buFont typeface="Arial"/>
              <a:buNone/>
            </a:pPr>
            <a:r>
              <a:rPr lang="en-US"/>
              <a:t>Please take the evaluation for module 5 and then continue to module 6</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00" name="Google Shape;40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Hello and welcome to the fifth and final module of Basic Psychosocial Skills for </a:t>
            </a:r>
            <a:r>
              <a:rPr lang="en-US"/>
              <a:t>frontline workers</a:t>
            </a:r>
            <a:r>
              <a:rPr b="0" i="0" lang="en-US" sz="1200" u="none" strike="noStrike">
                <a:solidFill>
                  <a:schemeClr val="dk1"/>
                </a:solidFill>
                <a:latin typeface="Calibri"/>
                <a:ea typeface="Calibri"/>
                <a:cs typeface="Calibri"/>
                <a:sym typeface="Calibri"/>
              </a:rPr>
              <a:t>. In this module we will be discussing ‘Helping People in Specific Situations’. We will look at what are specific situations in a crisis and how people in such situations can be helped by you.</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41" name="Google Shape;14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Reasons to help people in specific situations</a:t>
            </a:r>
            <a:endParaRPr/>
          </a:p>
        </p:txBody>
      </p:sp>
      <p:sp>
        <p:nvSpPr>
          <p:cNvPr id="149" name="Google Shape;14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Anyone who is more vulnerable or at risk to distress in the general population need to be considered as people in specific situations.</a:t>
            </a:r>
            <a:endParaRPr b="0"/>
          </a:p>
        </p:txBody>
      </p:sp>
      <p:sp>
        <p:nvSpPr>
          <p:cNvPr id="156" name="Google Shape;15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Make sure as a helper that people in vulnerable or marginalized situations in are not overlooked.</a:t>
            </a:r>
            <a:endParaRPr b="0"/>
          </a:p>
          <a:p>
            <a:pPr indent="0" lvl="0" marL="0" rtl="0" algn="l">
              <a:spcBef>
                <a:spcPts val="0"/>
              </a:spcBef>
              <a:spcAft>
                <a:spcPts val="0"/>
              </a:spcAft>
              <a:buNone/>
            </a:pPr>
            <a:br>
              <a:rPr lang="en-US"/>
            </a:br>
            <a:endParaRPr/>
          </a:p>
        </p:txBody>
      </p:sp>
      <p:sp>
        <p:nvSpPr>
          <p:cNvPr id="165" name="Google Shape;16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Especially during a crisis, like the COVID-19 pandemic, people in vulnerable situations will likely need special attention.</a:t>
            </a:r>
            <a:endParaRPr b="0"/>
          </a:p>
          <a:p>
            <a:pPr indent="0" lvl="0" marL="0" rtl="0" algn="l">
              <a:spcBef>
                <a:spcPts val="0"/>
              </a:spcBef>
              <a:spcAft>
                <a:spcPts val="0"/>
              </a:spcAft>
              <a:buNone/>
            </a:pPr>
            <a:r>
              <a:t/>
            </a:r>
            <a:endParaRPr/>
          </a:p>
        </p:txBody>
      </p:sp>
      <p:sp>
        <p:nvSpPr>
          <p:cNvPr id="174" name="Google Shape;1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Sometimes, not all vulnerabilities will be visible or obvious, so it is important to respond in a caring and empathetic way to everyone you encounter</a:t>
            </a:r>
            <a:endParaRPr b="0"/>
          </a:p>
          <a:p>
            <a:pPr indent="0" lvl="0" marL="0" rtl="0" algn="l">
              <a:spcBef>
                <a:spcPts val="0"/>
              </a:spcBef>
              <a:spcAft>
                <a:spcPts val="0"/>
              </a:spcAft>
              <a:buNone/>
            </a:pPr>
            <a:r>
              <a:t/>
            </a:r>
            <a:endParaRPr/>
          </a:p>
        </p:txBody>
      </p:sp>
      <p:sp>
        <p:nvSpPr>
          <p:cNvPr id="183" name="Google Shape;18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400"/>
              <a:buNone/>
              <a:defRPr sz="24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7" name="Google Shape;87;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8" name="Google Shape;8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12" name="Google Shape;11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descr="Tag=AccentColor&#10;Flavor=Light&#10;Target=FillAndLine" id="22" name="Google Shape;22;p39"/>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3" name="Google Shape;23;p39"/>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9"/>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4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 name="Shape 44"/>
        <p:cNvGrpSpPr/>
        <p:nvPr/>
      </p:nvGrpSpPr>
      <p:grpSpPr>
        <a:xfrm>
          <a:off x="0" y="0"/>
          <a:ext cx="0" cy="0"/>
          <a:chOff x="0" y="0"/>
          <a:chExt cx="0" cy="0"/>
        </a:xfrm>
      </p:grpSpPr>
      <p:sp>
        <p:nvSpPr>
          <p:cNvPr id="45" name="Google Shape;45;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 name="Google Shape;4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 name="Google Shape;68;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2" Type="http://schemas.openxmlformats.org/officeDocument/2006/relationships/theme" Target="../theme/theme3.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6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600" u="none" cap="none" strike="noStrike">
                <a:solidFill>
                  <a:srgbClr val="888888"/>
                </a:solidFill>
                <a:latin typeface="Arial"/>
                <a:ea typeface="Arial"/>
                <a:cs typeface="Arial"/>
                <a:sym typeface="Arial"/>
              </a:defRPr>
            </a:lvl1pPr>
            <a:lvl2pPr indent="0" lvl="1" marL="0" marR="0" rtl="0" algn="r">
              <a:spcBef>
                <a:spcPts val="0"/>
              </a:spcBef>
              <a:buNone/>
              <a:defRPr b="0" i="0" sz="1600" u="none" cap="none" strike="noStrike">
                <a:solidFill>
                  <a:srgbClr val="888888"/>
                </a:solidFill>
                <a:latin typeface="Arial"/>
                <a:ea typeface="Arial"/>
                <a:cs typeface="Arial"/>
                <a:sym typeface="Arial"/>
              </a:defRPr>
            </a:lvl2pPr>
            <a:lvl3pPr indent="0" lvl="2" marL="0" marR="0" rtl="0" algn="r">
              <a:spcBef>
                <a:spcPts val="0"/>
              </a:spcBef>
              <a:buNone/>
              <a:defRPr b="0" i="0" sz="1600" u="none" cap="none" strike="noStrike">
                <a:solidFill>
                  <a:srgbClr val="888888"/>
                </a:solidFill>
                <a:latin typeface="Arial"/>
                <a:ea typeface="Arial"/>
                <a:cs typeface="Arial"/>
                <a:sym typeface="Arial"/>
              </a:defRPr>
            </a:lvl3pPr>
            <a:lvl4pPr indent="0" lvl="3" marL="0" marR="0" rtl="0" algn="r">
              <a:spcBef>
                <a:spcPts val="0"/>
              </a:spcBef>
              <a:buNone/>
              <a:defRPr b="0" i="0" sz="1600" u="none" cap="none" strike="noStrike">
                <a:solidFill>
                  <a:srgbClr val="888888"/>
                </a:solidFill>
                <a:latin typeface="Arial"/>
                <a:ea typeface="Arial"/>
                <a:cs typeface="Arial"/>
                <a:sym typeface="Arial"/>
              </a:defRPr>
            </a:lvl4pPr>
            <a:lvl5pPr indent="0" lvl="4" marL="0" marR="0" rtl="0" algn="r">
              <a:spcBef>
                <a:spcPts val="0"/>
              </a:spcBef>
              <a:buNone/>
              <a:defRPr b="0" i="0" sz="1600" u="none" cap="none" strike="noStrike">
                <a:solidFill>
                  <a:srgbClr val="888888"/>
                </a:solidFill>
                <a:latin typeface="Arial"/>
                <a:ea typeface="Arial"/>
                <a:cs typeface="Arial"/>
                <a:sym typeface="Arial"/>
              </a:defRPr>
            </a:lvl5pPr>
            <a:lvl6pPr indent="0" lvl="5" marL="0" marR="0" rtl="0" algn="r">
              <a:spcBef>
                <a:spcPts val="0"/>
              </a:spcBef>
              <a:buNone/>
              <a:defRPr b="0" i="0" sz="1600" u="none" cap="none" strike="noStrike">
                <a:solidFill>
                  <a:srgbClr val="888888"/>
                </a:solidFill>
                <a:latin typeface="Arial"/>
                <a:ea typeface="Arial"/>
                <a:cs typeface="Arial"/>
                <a:sym typeface="Arial"/>
              </a:defRPr>
            </a:lvl6pPr>
            <a:lvl7pPr indent="0" lvl="6" marL="0" marR="0" rtl="0" algn="r">
              <a:spcBef>
                <a:spcPts val="0"/>
              </a:spcBef>
              <a:buNone/>
              <a:defRPr b="0" i="0" sz="1600" u="none" cap="none" strike="noStrike">
                <a:solidFill>
                  <a:srgbClr val="888888"/>
                </a:solidFill>
                <a:latin typeface="Arial"/>
                <a:ea typeface="Arial"/>
                <a:cs typeface="Arial"/>
                <a:sym typeface="Arial"/>
              </a:defRPr>
            </a:lvl7pPr>
            <a:lvl8pPr indent="0" lvl="7" marL="0" marR="0" rtl="0" algn="r">
              <a:spcBef>
                <a:spcPts val="0"/>
              </a:spcBef>
              <a:buNone/>
              <a:defRPr b="0" i="0" sz="1600" u="none" cap="none" strike="noStrike">
                <a:solidFill>
                  <a:srgbClr val="888888"/>
                </a:solidFill>
                <a:latin typeface="Arial"/>
                <a:ea typeface="Arial"/>
                <a:cs typeface="Arial"/>
                <a:sym typeface="Arial"/>
              </a:defRPr>
            </a:lvl8pPr>
            <a:lvl9pPr indent="0" lvl="8" marL="0" marR="0" rtl="0" algn="r">
              <a:spcBef>
                <a:spcPts val="0"/>
              </a:spcBef>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 name="Shape 28"/>
        <p:cNvGrpSpPr/>
        <p:nvPr/>
      </p:nvGrpSpPr>
      <p:grpSpPr>
        <a:xfrm>
          <a:off x="0" y="0"/>
          <a:ext cx="0" cy="0"/>
          <a:chOff x="0" y="0"/>
          <a:chExt cx="0" cy="0"/>
        </a:xfrm>
      </p:grpSpPr>
      <p:sp>
        <p:nvSpPr>
          <p:cNvPr id="29" name="Google Shape;29;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 name="Shape 103"/>
        <p:cNvGrpSpPr/>
        <p:nvPr/>
      </p:nvGrpSpPr>
      <p:grpSpPr>
        <a:xfrm>
          <a:off x="0" y="0"/>
          <a:ext cx="0" cy="0"/>
          <a:chOff x="0" y="0"/>
          <a:chExt cx="0" cy="0"/>
        </a:xfrm>
      </p:grpSpPr>
      <p:sp>
        <p:nvSpPr>
          <p:cNvPr id="104" name="Google Shape;10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06" name="Google Shape;10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7" name="Google Shape;10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8" name="Google Shape;10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Basic Psychosocial Skills + </a:t>
            </a:r>
            <a:endParaRPr/>
          </a:p>
        </p:txBody>
      </p:sp>
      <p:sp>
        <p:nvSpPr>
          <p:cNvPr id="121" name="Google Shape;121;p1"/>
          <p:cNvSpPr txBox="1"/>
          <p:nvPr>
            <p:ph idx="1" type="body"/>
          </p:nvPr>
        </p:nvSpPr>
        <p:spPr>
          <a:xfrm>
            <a:off x="831850" y="2936631"/>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3400">
                <a:solidFill>
                  <a:srgbClr val="595959"/>
                </a:solidFill>
                <a:latin typeface="Calibri"/>
                <a:ea typeface="Calibri"/>
                <a:cs typeface="Calibri"/>
                <a:sym typeface="Calibri"/>
              </a:rPr>
              <a:t>A short course for frontline workers in Myanmar </a:t>
            </a:r>
            <a:endParaRPr sz="3000"/>
          </a:p>
          <a:p>
            <a:pPr indent="0" lvl="0" marL="0" rtl="0" algn="l">
              <a:lnSpc>
                <a:spcPct val="110000"/>
              </a:lnSpc>
              <a:spcBef>
                <a:spcPts val="1000"/>
              </a:spcBef>
              <a:spcAft>
                <a:spcPts val="0"/>
              </a:spcAft>
              <a:buClr>
                <a:srgbClr val="3F3F3F"/>
              </a:buClr>
              <a:buSzPts val="2400"/>
              <a:buNone/>
            </a:pPr>
            <a:r>
              <a:t/>
            </a:r>
            <a:endParaRPr/>
          </a:p>
        </p:txBody>
      </p:sp>
      <p:pic>
        <p:nvPicPr>
          <p:cNvPr descr="A picture containing logo&#10;&#10;Description automatically generated" id="122" name="Google Shape;122;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1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5" name="Google Shape;195;p10"/>
          <p:cNvSpPr txBox="1"/>
          <p:nvPr>
            <p:ph idx="1" type="subTitle"/>
          </p:nvPr>
        </p:nvSpPr>
        <p:spPr>
          <a:xfrm>
            <a:off x="5297760" y="4636008"/>
            <a:ext cx="6251111" cy="202161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Anyone can be in a vulnerable or in a marginalized situation at different points in their lives. </a:t>
            </a:r>
            <a:endParaRPr>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1800"/>
              <a:buNone/>
            </a:pPr>
            <a:br>
              <a:rPr lang="en-US" sz="1800">
                <a:latin typeface="Quattrocento Sans"/>
                <a:ea typeface="Quattrocento Sans"/>
                <a:cs typeface="Quattrocento Sans"/>
                <a:sym typeface="Quattrocento Sans"/>
              </a:rPr>
            </a:br>
            <a:endParaRPr b="1" sz="1800">
              <a:latin typeface="Quattrocento Sans"/>
              <a:ea typeface="Quattrocento Sans"/>
              <a:cs typeface="Quattrocento Sans"/>
              <a:sym typeface="Quattrocento Sans"/>
            </a:endParaRPr>
          </a:p>
        </p:txBody>
      </p:sp>
      <p:sp>
        <p:nvSpPr>
          <p:cNvPr id="196" name="Google Shape;196;p10"/>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0B4C6"/>
          </a:solidFill>
          <a:ln cap="rnd" cmpd="sng" w="38100">
            <a:solidFill>
              <a:srgbClr val="00B4C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icture containing shirt&#10;&#10;Description automatically generated" id="197" name="Google Shape;197;p10"/>
          <p:cNvPicPr preferRelativeResize="0"/>
          <p:nvPr/>
        </p:nvPicPr>
        <p:blipFill rotWithShape="1">
          <a:blip r:embed="rId3">
            <a:alphaModFix/>
          </a:blip>
          <a:srcRect b="12247" l="0" r="2" t="9711"/>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hand holding a cellphone&#10;&#10;Description automatically generated" id="204" name="Google Shape;204;p11"/>
          <p:cNvPicPr preferRelativeResize="0"/>
          <p:nvPr/>
        </p:nvPicPr>
        <p:blipFill rotWithShape="1">
          <a:blip r:embed="rId3">
            <a:alphaModFix/>
          </a:blip>
          <a:srcRect b="11714" l="9091" r="0" t="11389"/>
          <a:stretch/>
        </p:blipFill>
        <p:spPr>
          <a:xfrm>
            <a:off x="-2" y="10"/>
            <a:ext cx="12192002" cy="6857990"/>
          </a:xfrm>
          <a:prstGeom prst="rect">
            <a:avLst/>
          </a:prstGeom>
          <a:noFill/>
          <a:ln>
            <a:noFill/>
          </a:ln>
        </p:spPr>
      </p:pic>
      <p:sp>
        <p:nvSpPr>
          <p:cNvPr id="205" name="Google Shape;205;p11"/>
          <p:cNvSpPr/>
          <p:nvPr/>
        </p:nvSpPr>
        <p:spPr>
          <a:xfrm flipH="1">
            <a:off x="2788244" y="0"/>
            <a:ext cx="9403756" cy="6858000"/>
          </a:xfrm>
          <a:prstGeom prst="rect">
            <a:avLst/>
          </a:prstGeom>
          <a:gradFill>
            <a:gsLst>
              <a:gs pos="0">
                <a:srgbClr val="000000">
                  <a:alpha val="0"/>
                </a:srgbClr>
              </a:gs>
              <a:gs pos="30000">
                <a:srgbClr val="000000">
                  <a:alpha val="20000"/>
                </a:srgbClr>
              </a:gs>
              <a:gs pos="58000">
                <a:srgbClr val="000000">
                  <a:alpha val="29803"/>
                </a:srgbClr>
              </a:gs>
              <a:gs pos="100000">
                <a:srgbClr val="000000">
                  <a:alpha val="2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6" name="Google Shape;206;p11"/>
          <p:cNvSpPr txBox="1"/>
          <p:nvPr>
            <p:ph idx="1" type="subTitle"/>
          </p:nvPr>
        </p:nvSpPr>
        <p:spPr>
          <a:xfrm>
            <a:off x="7952984" y="2705455"/>
            <a:ext cx="4023360" cy="263819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US">
                <a:solidFill>
                  <a:schemeClr val="lt1"/>
                </a:solidFill>
                <a:latin typeface="Quattrocento Sans"/>
                <a:ea typeface="Quattrocento Sans"/>
                <a:cs typeface="Quattrocento Sans"/>
                <a:sym typeface="Quattrocento Sans"/>
              </a:rPr>
              <a:t>Some people, based on the barriers, bias and stigma associated with specific aspects of their identity, will face these situations more often and with more severity. </a:t>
            </a:r>
            <a:endParaRPr>
              <a:solidFill>
                <a:schemeClr val="lt1"/>
              </a:solidFill>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500"/>
              <a:buNone/>
            </a:pPr>
            <a:r>
              <a:t/>
            </a:r>
            <a:endParaRPr sz="15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2"/>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5</a:t>
            </a:r>
            <a:endParaRPr/>
          </a:p>
        </p:txBody>
      </p:sp>
      <p:sp>
        <p:nvSpPr>
          <p:cNvPr id="213" name="Google Shape;213;p12"/>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5.2 Vulnerable Groups</a:t>
            </a:r>
            <a:endParaRPr>
              <a:solidFill>
                <a:srgbClr val="3F3F3F"/>
              </a:solidFill>
              <a:latin typeface="Calibri"/>
              <a:ea typeface="Calibri"/>
              <a:cs typeface="Calibri"/>
              <a:sym typeface="Calibri"/>
            </a:endParaRPr>
          </a:p>
        </p:txBody>
      </p:sp>
      <p:pic>
        <p:nvPicPr>
          <p:cNvPr descr="A picture containing logo&#10;&#10;Description automatically generated" id="214" name="Google Shape;214;p12"/>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p13"/>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Marginalized Persons and Groups</a:t>
            </a:r>
            <a:endParaRPr/>
          </a:p>
        </p:txBody>
      </p:sp>
      <p:sp>
        <p:nvSpPr>
          <p:cNvPr id="222" name="Google Shape;222;p13"/>
          <p:cNvSpPr txBox="1"/>
          <p:nvPr>
            <p:ph idx="1" type="subTitle"/>
          </p:nvPr>
        </p:nvSpPr>
        <p:spPr>
          <a:xfrm>
            <a:off x="411975" y="4635998"/>
            <a:ext cx="4212300" cy="202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300"/>
              <a:buNone/>
            </a:pPr>
            <a:r>
              <a:rPr lang="en-US" sz="1700">
                <a:latin typeface="Quattrocento Sans"/>
                <a:ea typeface="Quattrocento Sans"/>
                <a:cs typeface="Quattrocento Sans"/>
                <a:sym typeface="Quattrocento Sans"/>
              </a:rPr>
              <a:t>Ethnic minorities, less represented working class (sex workers), economically underprivileged, individuals who don’t speak the majority language may experience challenges in accessing services or denied of services due to their social belonging and social biases</a:t>
            </a:r>
            <a:endParaRPr sz="17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1300"/>
              <a:buNone/>
            </a:pPr>
            <a:r>
              <a:t/>
            </a:r>
            <a:endParaRPr sz="1300">
              <a:latin typeface="Quattrocento Sans"/>
              <a:ea typeface="Quattrocento Sans"/>
              <a:cs typeface="Quattrocento Sans"/>
              <a:sym typeface="Quattrocento Sans"/>
            </a:endParaRPr>
          </a:p>
        </p:txBody>
      </p:sp>
      <p:sp>
        <p:nvSpPr>
          <p:cNvPr id="223" name="Google Shape;223;p13"/>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dancer, indoor, wall&#10;&#10;Description automatically generated" id="224" name="Google Shape;224;p13"/>
          <p:cNvPicPr preferRelativeResize="0"/>
          <p:nvPr/>
        </p:nvPicPr>
        <p:blipFill rotWithShape="1">
          <a:blip r:embed="rId3">
            <a:alphaModFix/>
          </a:blip>
          <a:srcRect b="0" l="0" r="0" t="0"/>
          <a:stretch/>
        </p:blipFill>
        <p:spPr>
          <a:xfrm>
            <a:off x="5490862" y="192024"/>
            <a:ext cx="5572286" cy="60167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Effect filter="fade" transition="in">
                                      <p:cBhvr>
                                        <p:cTn dur="500"/>
                                        <p:tgtEl>
                                          <p:spTgt spid="22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2">
                                            <p:txEl>
                                              <p:pRg end="1" st="1"/>
                                            </p:txEl>
                                          </p:spTgt>
                                        </p:tgtEl>
                                        <p:attrNameLst>
                                          <p:attrName>style.visibility</p:attrName>
                                        </p:attrNameLst>
                                      </p:cBhvr>
                                      <p:to>
                                        <p:strVal val="visible"/>
                                      </p:to>
                                    </p:set>
                                    <p:animEffect filter="fade" transition="in">
                                      <p:cBhvr>
                                        <p:cTn dur="500"/>
                                        <p:tgtEl>
                                          <p:spTgt spid="22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p14"/>
          <p:cNvSpPr txBox="1"/>
          <p:nvPr>
            <p:ph type="ctrTitle"/>
          </p:nvPr>
        </p:nvSpPr>
        <p:spPr>
          <a:xfrm>
            <a:off x="4654296" y="640080"/>
            <a:ext cx="6894576"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Calibri"/>
              <a:buNone/>
            </a:pPr>
            <a:r>
              <a:rPr lang="en-US" sz="6600"/>
              <a:t>Survivors of </a:t>
            </a:r>
            <a:r>
              <a:rPr lang="en-US" sz="6600">
                <a:extLst>
                  <a:ext uri="http://customooxmlschemas.google.com/">
                    <go:slidesCustomData xmlns:go="http://customooxmlschemas.google.com/" textRoundtripDataId="0"/>
                  </a:ext>
                </a:extLst>
              </a:rPr>
              <a:t>Gender-based Violence</a:t>
            </a:r>
            <a:endParaRPr/>
          </a:p>
        </p:txBody>
      </p:sp>
      <p:sp>
        <p:nvSpPr>
          <p:cNvPr id="232" name="Google Shape;232;p14"/>
          <p:cNvSpPr txBox="1"/>
          <p:nvPr>
            <p:ph idx="1" type="subTitle"/>
          </p:nvPr>
        </p:nvSpPr>
        <p:spPr>
          <a:xfrm>
            <a:off x="4654296" y="4636008"/>
            <a:ext cx="6894576" cy="157276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700"/>
              <a:buNone/>
            </a:pPr>
            <a:r>
              <a:rPr lang="en-US" sz="1700">
                <a:latin typeface="Quattrocento Sans"/>
                <a:ea typeface="Quattrocento Sans"/>
                <a:cs typeface="Quattrocento Sans"/>
                <a:sym typeface="Quattrocento Sans"/>
              </a:rPr>
              <a:t>People experiencing gender-based violence, including intimate partner violence, which may escalate during times of crisis. Women and Children who can be prone to abuse and neglect during crisis</a:t>
            </a:r>
            <a:r>
              <a:rPr lang="en-US" sz="1700">
                <a:latin typeface="Quattrocento Sans"/>
                <a:ea typeface="Quattrocento Sans"/>
                <a:cs typeface="Quattrocento Sans"/>
                <a:sym typeface="Quattrocento Sans"/>
              </a:rPr>
              <a:t> situations</a:t>
            </a:r>
            <a:r>
              <a:rPr lang="en-US" sz="1700">
                <a:latin typeface="Quattrocento Sans"/>
                <a:ea typeface="Quattrocento Sans"/>
                <a:cs typeface="Quattrocento Sans"/>
                <a:sym typeface="Quattrocento Sans"/>
              </a:rPr>
              <a:t>. </a:t>
            </a:r>
            <a:br>
              <a:rPr lang="en-US" sz="1700">
                <a:latin typeface="Quattrocento Sans"/>
                <a:ea typeface="Quattrocento Sans"/>
                <a:cs typeface="Quattrocento Sans"/>
                <a:sym typeface="Quattrocento Sans"/>
              </a:rPr>
            </a:br>
            <a:r>
              <a:rPr lang="en-US" sz="1700">
                <a:latin typeface="Quattrocento Sans"/>
                <a:ea typeface="Quattrocento Sans"/>
                <a:cs typeface="Quattrocento Sans"/>
                <a:sym typeface="Quattrocento Sans"/>
              </a:rPr>
              <a:t> </a:t>
            </a:r>
            <a:endParaRPr sz="17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1700"/>
              <a:buNone/>
            </a:pPr>
            <a:r>
              <a:t/>
            </a:r>
            <a:endParaRPr sz="1700">
              <a:latin typeface="Quattrocento Sans"/>
              <a:ea typeface="Quattrocento Sans"/>
              <a:cs typeface="Quattrocento Sans"/>
              <a:sym typeface="Quattrocento Sans"/>
            </a:endParaRPr>
          </a:p>
        </p:txBody>
      </p:sp>
      <p:pic>
        <p:nvPicPr>
          <p:cNvPr descr="A picture containing shirt&#10;&#10;Description automatically generated" id="233" name="Google Shape;233;p14"/>
          <p:cNvPicPr preferRelativeResize="0"/>
          <p:nvPr/>
        </p:nvPicPr>
        <p:blipFill rotWithShape="1">
          <a:blip r:embed="rId3">
            <a:alphaModFix/>
          </a:blip>
          <a:srcRect b="88" l="0" r="-1" t="0"/>
          <a:stretch/>
        </p:blipFill>
        <p:spPr>
          <a:xfrm>
            <a:off x="20" y="10"/>
            <a:ext cx="4049786" cy="6857990"/>
          </a:xfrm>
          <a:custGeom>
            <a:rect b="b" l="l" r="r" t="t"/>
            <a:pathLst>
              <a:path extrusionOk="0" h="6858000" w="4049806">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
        <p:nvSpPr>
          <p:cNvPr id="234" name="Google Shape;234;p14"/>
          <p:cNvSpPr/>
          <p:nvPr/>
        </p:nvSpPr>
        <p:spPr>
          <a:xfrm>
            <a:off x="4654296" y="4409267"/>
            <a:ext cx="4242816" cy="18288"/>
          </a:xfrm>
          <a:custGeom>
            <a:rect b="b" l="l" r="r" t="t"/>
            <a:pathLst>
              <a:path extrusionOk="0" fill="none" h="18288" w="4242816">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extrusionOk="0" h="18288" w="4242816">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animEffect filter="fade" transition="in">
                                      <p:cBhvr>
                                        <p:cTn dur="500"/>
                                        <p:tgtEl>
                                          <p:spTgt spid="23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2">
                                            <p:txEl>
                                              <p:pRg end="1" st="1"/>
                                            </p:txEl>
                                          </p:spTgt>
                                        </p:tgtEl>
                                        <p:attrNameLst>
                                          <p:attrName>style.visibility</p:attrName>
                                        </p:attrNameLst>
                                      </p:cBhvr>
                                      <p:to>
                                        <p:strVal val="visible"/>
                                      </p:to>
                                    </p:set>
                                    <p:animEffect filter="fade" transition="in">
                                      <p:cBhvr>
                                        <p:cTn dur="500"/>
                                        <p:tgtEl>
                                          <p:spTgt spid="23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1" name="Google Shape;241;p15"/>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THE LGBTQI Community</a:t>
            </a:r>
            <a:endParaRPr/>
          </a:p>
        </p:txBody>
      </p:sp>
      <p:sp>
        <p:nvSpPr>
          <p:cNvPr id="242" name="Google Shape;242;p15"/>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en-US" sz="2600">
                <a:latin typeface="Quattrocento Sans"/>
                <a:ea typeface="Quattrocento Sans"/>
                <a:cs typeface="Quattrocento Sans"/>
                <a:sym typeface="Quattrocento Sans"/>
              </a:rPr>
              <a:t>People less represented in the community due to their sexual/gender identity may have difficulty accessing basic needs due to social stigma and biases.</a:t>
            </a:r>
            <a:endParaRPr sz="26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ct val="100000"/>
              <a:buNone/>
            </a:pPr>
            <a:r>
              <a:rPr lang="en-US" sz="2600">
                <a:latin typeface="Quattrocento Sans"/>
                <a:ea typeface="Quattrocento Sans"/>
                <a:cs typeface="Quattrocento Sans"/>
                <a:sym typeface="Quattrocento Sans"/>
              </a:rPr>
              <a:t>They may also be denied of services due to their identity.</a:t>
            </a:r>
            <a:endParaRPr sz="2600">
              <a:latin typeface="Quattrocento Sans"/>
              <a:ea typeface="Quattrocento Sans"/>
              <a:cs typeface="Quattrocento Sans"/>
              <a:sym typeface="Quattrocento Sans"/>
            </a:endParaRPr>
          </a:p>
          <a:p>
            <a:pPr indent="0" lvl="0" marL="0" rtl="0" algn="l">
              <a:lnSpc>
                <a:spcPct val="90000"/>
              </a:lnSpc>
              <a:spcBef>
                <a:spcPts val="0"/>
              </a:spcBef>
              <a:spcAft>
                <a:spcPts val="0"/>
              </a:spcAft>
              <a:buClr>
                <a:schemeClr val="dk1"/>
              </a:buClr>
              <a:buSzPct val="100000"/>
              <a:buNone/>
            </a:pPr>
            <a:r>
              <a:rPr lang="en-US" sz="1100">
                <a:latin typeface="Quattrocento Sans"/>
                <a:ea typeface="Quattrocento Sans"/>
                <a:cs typeface="Quattrocento Sans"/>
                <a:sym typeface="Quattrocento Sans"/>
              </a:rPr>
              <a:t> </a:t>
            </a:r>
            <a:br>
              <a:rPr lang="en-US" sz="1100">
                <a:latin typeface="Quattrocento Sans"/>
                <a:ea typeface="Quattrocento Sans"/>
                <a:cs typeface="Quattrocento Sans"/>
                <a:sym typeface="Quattrocento Sans"/>
              </a:rPr>
            </a:br>
            <a:r>
              <a:rPr lang="en-US" sz="1100">
                <a:latin typeface="Quattrocento Sans"/>
                <a:ea typeface="Quattrocento Sans"/>
                <a:cs typeface="Quattrocento Sans"/>
                <a:sym typeface="Quattrocento Sans"/>
              </a:rPr>
              <a:t> </a:t>
            </a:r>
            <a:endParaRPr sz="11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ct val="100000"/>
              <a:buNone/>
            </a:pPr>
            <a:r>
              <a:t/>
            </a:r>
            <a:endParaRPr sz="1100">
              <a:latin typeface="Quattrocento Sans"/>
              <a:ea typeface="Quattrocento Sans"/>
              <a:cs typeface="Quattrocento Sans"/>
              <a:sym typeface="Quattrocento Sans"/>
            </a:endParaRPr>
          </a:p>
        </p:txBody>
      </p:sp>
      <p:sp>
        <p:nvSpPr>
          <p:cNvPr id="243" name="Google Shape;243;p15"/>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244" name="Google Shape;244;p15"/>
          <p:cNvPicPr preferRelativeResize="0"/>
          <p:nvPr/>
        </p:nvPicPr>
        <p:blipFill rotWithShape="1">
          <a:blip r:embed="rId3">
            <a:alphaModFix/>
          </a:blip>
          <a:srcRect b="0" l="22823" r="2075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16"/>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grass, child, child&#10;&#10;Description automatically generated" id="251" name="Google Shape;251;p16"/>
          <p:cNvPicPr preferRelativeResize="0"/>
          <p:nvPr/>
        </p:nvPicPr>
        <p:blipFill rotWithShape="1">
          <a:blip r:embed="rId3">
            <a:alphaModFix/>
          </a:blip>
          <a:srcRect b="26022" l="0" r="0" t="6583"/>
          <a:stretch/>
        </p:blipFill>
        <p:spPr>
          <a:xfrm>
            <a:off x="4559968" y="10"/>
            <a:ext cx="7632032" cy="6857990"/>
          </a:xfrm>
          <a:prstGeom prst="rect">
            <a:avLst/>
          </a:prstGeom>
          <a:noFill/>
          <a:ln>
            <a:noFill/>
          </a:ln>
        </p:spPr>
      </p:pic>
      <p:sp>
        <p:nvSpPr>
          <p:cNvPr id="252" name="Google Shape;252;p16"/>
          <p:cNvSpPr/>
          <p:nvPr/>
        </p:nvSpPr>
        <p:spPr>
          <a:xfrm rot="10800000">
            <a:off x="1" y="0"/>
            <a:ext cx="4802188" cy="6858000"/>
          </a:xfrm>
          <a:custGeom>
            <a:rect b="b" l="l" r="r" t="t"/>
            <a:pathLst>
              <a:path extrusionOk="0" h="6858000" w="4802188">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3" name="Google Shape;253;p16"/>
          <p:cNvSpPr txBox="1"/>
          <p:nvPr>
            <p:ph type="ctrTitle"/>
          </p:nvPr>
        </p:nvSpPr>
        <p:spPr>
          <a:xfrm>
            <a:off x="765051" y="662400"/>
            <a:ext cx="3409200" cy="14921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Migrants &amp; Refugees</a:t>
            </a:r>
            <a:endParaRPr/>
          </a:p>
        </p:txBody>
      </p:sp>
      <p:sp>
        <p:nvSpPr>
          <p:cNvPr id="254" name="Google Shape;254;p16"/>
          <p:cNvSpPr txBox="1"/>
          <p:nvPr>
            <p:ph idx="1" type="subTitle"/>
          </p:nvPr>
        </p:nvSpPr>
        <p:spPr>
          <a:xfrm>
            <a:off x="765051" y="2286000"/>
            <a:ext cx="3409200" cy="384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Arial"/>
              <a:buChar char="•"/>
            </a:pPr>
            <a:r>
              <a:rPr lang="en-US" sz="2000">
                <a:solidFill>
                  <a:schemeClr val="dk1"/>
                </a:solidFill>
              </a:rPr>
              <a:t>Persons from other countries who are in your country for safety and shelter due to the threat they faced in their homeland. </a:t>
            </a:r>
            <a:endParaRPr/>
          </a:p>
          <a:p>
            <a:pPr indent="0" lvl="0" marL="0" rtl="0" algn="l">
              <a:lnSpc>
                <a:spcPct val="90000"/>
              </a:lnSpc>
              <a:spcBef>
                <a:spcPts val="1000"/>
              </a:spcBef>
              <a:spcAft>
                <a:spcPts val="0"/>
              </a:spcAft>
              <a:buClr>
                <a:schemeClr val="dk1"/>
              </a:buClr>
              <a:buSzPts val="2000"/>
              <a:buFont typeface="Arial"/>
              <a:buChar char="•"/>
            </a:pPr>
            <a:r>
              <a:rPr lang="en-US" sz="2000">
                <a:solidFill>
                  <a:schemeClr val="dk1"/>
                </a:solidFill>
              </a:rPr>
              <a:t>These people may not have access to all legal services due to their national status, therefore they are also prone to social exclusion and denial of basic services.</a:t>
            </a:r>
            <a:endParaRPr/>
          </a:p>
          <a:p>
            <a:pPr indent="127000" lvl="0" marL="0" rtl="0" algn="l">
              <a:lnSpc>
                <a:spcPct val="90000"/>
              </a:lnSpc>
              <a:spcBef>
                <a:spcPts val="0"/>
              </a:spcBef>
              <a:spcAft>
                <a:spcPts val="0"/>
              </a:spcAft>
              <a:buClr>
                <a:schemeClr val="dk1"/>
              </a:buClr>
              <a:buSzPts val="2000"/>
              <a:buFont typeface="Arial"/>
              <a:buNone/>
            </a:pPr>
            <a:r>
              <a:t/>
            </a:r>
            <a:endParaRPr sz="2000">
              <a:solidFill>
                <a:schemeClr val="dk1"/>
              </a:solidFill>
            </a:endParaRPr>
          </a:p>
          <a:p>
            <a:pPr indent="127000" lvl="0" marL="0" rtl="0" algn="l">
              <a:lnSpc>
                <a:spcPct val="90000"/>
              </a:lnSpc>
              <a:spcBef>
                <a:spcPts val="1000"/>
              </a:spcBef>
              <a:spcAft>
                <a:spcPts val="0"/>
              </a:spcAft>
              <a:buClr>
                <a:schemeClr val="dk1"/>
              </a:buClr>
              <a:buSzPts val="2000"/>
              <a:buFont typeface="Arial"/>
              <a:buNone/>
            </a:pPr>
            <a:r>
              <a:t/>
            </a: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7"/>
          <p:cNvSpPr txBox="1"/>
          <p:nvPr>
            <p:ph type="ctrTitle"/>
          </p:nvPr>
        </p:nvSpPr>
        <p:spPr>
          <a:xfrm>
            <a:off x="7998581" y="643467"/>
            <a:ext cx="3562483" cy="356924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4100"/>
              <a:t>People with special needs including mental health conditions and psychosocial disabilities</a:t>
            </a:r>
            <a:endParaRPr/>
          </a:p>
        </p:txBody>
      </p:sp>
      <p:sp>
        <p:nvSpPr>
          <p:cNvPr id="261" name="Google Shape;261;p17"/>
          <p:cNvSpPr txBox="1"/>
          <p:nvPr>
            <p:ph idx="1" type="subTitle"/>
          </p:nvPr>
        </p:nvSpPr>
        <p:spPr>
          <a:xfrm>
            <a:off x="7998581" y="4631161"/>
            <a:ext cx="3562483" cy="156948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rPr lang="en-US" sz="1800">
                <a:latin typeface="Quattrocento Sans"/>
                <a:ea typeface="Quattrocento Sans"/>
                <a:cs typeface="Quattrocento Sans"/>
                <a:sym typeface="Quattrocento Sans"/>
              </a:rPr>
              <a:t>Persons with special needs may have an interruption in their additional support (medication, human assistance and etc), this may disrupt their functioning.</a:t>
            </a:r>
            <a:endParaRPr sz="18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1500"/>
              <a:buNone/>
            </a:pPr>
            <a:r>
              <a:t/>
            </a:r>
            <a:endParaRPr sz="1500">
              <a:latin typeface="Quattrocento Sans"/>
              <a:ea typeface="Quattrocento Sans"/>
              <a:cs typeface="Quattrocento Sans"/>
              <a:sym typeface="Quattrocento Sans"/>
            </a:endParaRPr>
          </a:p>
        </p:txBody>
      </p:sp>
      <p:pic>
        <p:nvPicPr>
          <p:cNvPr descr="A hand holding a toothbrush&#10;&#10;Description automatically generated" id="262" name="Google Shape;262;p17"/>
          <p:cNvPicPr preferRelativeResize="0"/>
          <p:nvPr/>
        </p:nvPicPr>
        <p:blipFill rotWithShape="1">
          <a:blip r:embed="rId3">
            <a:alphaModFix/>
          </a:blip>
          <a:srcRect b="0" l="0" r="0" t="0"/>
          <a:stretch/>
        </p:blipFill>
        <p:spPr>
          <a:xfrm>
            <a:off x="320040" y="1005823"/>
            <a:ext cx="7214616" cy="48189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8"/>
          <p:cNvSpPr txBox="1"/>
          <p:nvPr>
            <p:ph type="ctrTitle"/>
          </p:nvPr>
        </p:nvSpPr>
        <p:spPr>
          <a:xfrm>
            <a:off x="640080" y="320040"/>
            <a:ext cx="6692827" cy="389266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8900"/>
              <a:buFont typeface="Calibri"/>
              <a:buNone/>
            </a:pPr>
            <a:r>
              <a:rPr lang="en-US" sz="8900"/>
              <a:t>People with physical disabilities</a:t>
            </a:r>
            <a:endParaRPr/>
          </a:p>
        </p:txBody>
      </p:sp>
      <p:sp>
        <p:nvSpPr>
          <p:cNvPr id="269" name="Google Shape;269;p18"/>
          <p:cNvSpPr txBox="1"/>
          <p:nvPr>
            <p:ph idx="1" type="subTitle"/>
          </p:nvPr>
        </p:nvSpPr>
        <p:spPr>
          <a:xfrm>
            <a:off x="640080" y="4631161"/>
            <a:ext cx="6692827" cy="156948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None/>
            </a:pPr>
            <a:r>
              <a:rPr lang="en-US" sz="2000">
                <a:latin typeface="Quattrocento Sans"/>
                <a:ea typeface="Quattrocento Sans"/>
                <a:cs typeface="Quattrocento Sans"/>
                <a:sym typeface="Quattrocento Sans"/>
              </a:rPr>
              <a:t>People with physical impairments, who need specialized care and services may have accessibility issues (eg: physical accessibility as well as information accessibility if one is hearing or visually impaired.)</a:t>
            </a:r>
            <a:endParaRPr/>
          </a:p>
        </p:txBody>
      </p:sp>
      <p:pic>
        <p:nvPicPr>
          <p:cNvPr descr="A close up of a logo&#10;&#10;Description automatically generated" id="270" name="Google Shape;270;p18"/>
          <p:cNvPicPr preferRelativeResize="0"/>
          <p:nvPr/>
        </p:nvPicPr>
        <p:blipFill rotWithShape="1">
          <a:blip r:embed="rId3">
            <a:alphaModFix/>
          </a:blip>
          <a:srcRect b="0" l="0" r="0" t="0"/>
          <a:stretch/>
        </p:blipFill>
        <p:spPr>
          <a:xfrm>
            <a:off x="7781544" y="1025010"/>
            <a:ext cx="4087368" cy="47805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7" name="Google Shape;277;p19"/>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People living in care homes</a:t>
            </a:r>
            <a:endParaRPr/>
          </a:p>
        </p:txBody>
      </p:sp>
      <p:sp>
        <p:nvSpPr>
          <p:cNvPr id="278" name="Google Shape;278;p19"/>
          <p:cNvSpPr txBox="1"/>
          <p:nvPr>
            <p:ph idx="1" type="subTitle"/>
          </p:nvPr>
        </p:nvSpPr>
        <p:spPr>
          <a:xfrm>
            <a:off x="482850" y="4630573"/>
            <a:ext cx="4141500" cy="19815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90000"/>
              </a:lnSpc>
              <a:spcBef>
                <a:spcPts val="0"/>
              </a:spcBef>
              <a:spcAft>
                <a:spcPts val="0"/>
              </a:spcAft>
              <a:buClr>
                <a:schemeClr val="dk1"/>
              </a:buClr>
              <a:buSzPct val="76107"/>
              <a:buNone/>
            </a:pPr>
            <a:r>
              <a:rPr lang="en-US" sz="1708">
                <a:latin typeface="Lucida Sans"/>
                <a:ea typeface="Lucida Sans"/>
                <a:cs typeface="Lucida Sans"/>
                <a:sym typeface="Lucida Sans"/>
              </a:rPr>
              <a:t>Individuals living in  care homes may feel helpless and lost as they need to stay in the care homes (elder home, children care homes, probations centers and etc) as they might not have external support. They may experience severe distress of feeling confused and being disconnected from the outside world</a:t>
            </a:r>
            <a:endParaRPr sz="1708"/>
          </a:p>
          <a:p>
            <a:pPr indent="0" lvl="0" marL="0" rtl="0" algn="l">
              <a:lnSpc>
                <a:spcPct val="90000"/>
              </a:lnSpc>
              <a:spcBef>
                <a:spcPts val="1000"/>
              </a:spcBef>
              <a:spcAft>
                <a:spcPts val="0"/>
              </a:spcAft>
              <a:buClr>
                <a:schemeClr val="dk1"/>
              </a:buClr>
              <a:buSzPct val="100000"/>
              <a:buNone/>
            </a:pPr>
            <a:r>
              <a:t/>
            </a:r>
            <a:endParaRPr sz="1300"/>
          </a:p>
        </p:txBody>
      </p:sp>
      <p:sp>
        <p:nvSpPr>
          <p:cNvPr id="279" name="Google Shape;279;p19"/>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erson holding a baby&#10;&#10;Description automatically generated with low confidence" id="280" name="Google Shape;280;p19"/>
          <p:cNvPicPr preferRelativeResize="0"/>
          <p:nvPr/>
        </p:nvPicPr>
        <p:blipFill rotWithShape="1">
          <a:blip r:embed="rId3">
            <a:alphaModFix/>
          </a:blip>
          <a:srcRect b="-1" l="17524" r="1552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eb21ee2dd0_0_0"/>
          <p:cNvSpPr txBox="1"/>
          <p:nvPr>
            <p:ph idx="1" type="body"/>
          </p:nvPr>
        </p:nvSpPr>
        <p:spPr>
          <a:xfrm>
            <a:off x="844550" y="509951"/>
            <a:ext cx="10503000" cy="4839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course is an adaptation of the online course “Basic Psychosocial Skills: a short course for First Responders in Sri Lanka” produced by The Asia Foundation and The Good Practice Group, with support from the Lotus Circle. The content for the Sri Lanka course (https://psychosocialskills.teachable.com/) was adapted from the Inter-Agency Standing Committee publication “Basic Psychosocial Skills: A Guide for COVID-19 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https://app.mhpss.net/resource/basic-psychosocial-skills-a-guide-for-covid-19-responders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translation/adaptation is published under the same license as the original publication and the subsequent adaptation: CC BY-NC-SA 3.0 IGO (https://creativecommons.org/licenses/by-nc-sa/3.0/)</a:t>
            </a:r>
            <a:endParaRPr>
              <a:solidFill>
                <a:srgbClr val="3F3F3F"/>
              </a:solidFill>
              <a:latin typeface="Calibri"/>
              <a:ea typeface="Calibri"/>
              <a:cs typeface="Calibri"/>
              <a:sym typeface="Calibri"/>
            </a:endParaRPr>
          </a:p>
          <a:p>
            <a:pPr indent="0" lvl="0" marL="0" rtl="0" algn="l">
              <a:lnSpc>
                <a:spcPct val="110000"/>
              </a:lnSpc>
              <a:spcBef>
                <a:spcPts val="1000"/>
              </a:spcBef>
              <a:spcAft>
                <a:spcPts val="0"/>
              </a:spcAft>
              <a:buClr>
                <a:srgbClr val="888888"/>
              </a:buClr>
              <a:buSzPct val="120000"/>
              <a:buNone/>
            </a:pPr>
            <a:r>
              <a:rPr lang="en-US" sz="2000">
                <a:solidFill>
                  <a:srgbClr val="3F3F3F"/>
                </a:solidFill>
                <a:latin typeface="Calibri"/>
                <a:ea typeface="Calibri"/>
                <a:cs typeface="Calibri"/>
                <a:sym typeface="Calibri"/>
              </a:rPr>
              <a:t>Pictures included in this training have been provided by UNFPA Myanmar</a:t>
            </a:r>
            <a:endParaRPr sz="2000">
              <a:solidFill>
                <a:srgbClr val="3F3F3F"/>
              </a:solidFill>
              <a:latin typeface="Calibri"/>
              <a:ea typeface="Calibri"/>
              <a:cs typeface="Calibri"/>
              <a:sym typeface="Calibri"/>
            </a:endParaRPr>
          </a:p>
        </p:txBody>
      </p:sp>
      <p:pic>
        <p:nvPicPr>
          <p:cNvPr descr="A picture containing logo&#10;&#10;Description automatically generated" id="129" name="Google Shape;129;geb21ee2dd0_0_0"/>
          <p:cNvPicPr preferRelativeResize="0"/>
          <p:nvPr/>
        </p:nvPicPr>
        <p:blipFill rotWithShape="1">
          <a:blip r:embed="rId3">
            <a:alphaModFix/>
          </a:blip>
          <a:srcRect b="0" l="0" r="0" t="0"/>
          <a:stretch/>
        </p:blipFill>
        <p:spPr>
          <a:xfrm>
            <a:off x="9541574" y="5349629"/>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ctrTitle"/>
          </p:nvPr>
        </p:nvSpPr>
        <p:spPr>
          <a:xfrm>
            <a:off x="890338" y="640080"/>
            <a:ext cx="3734014" cy="3866606"/>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5000"/>
              <a:t>Returnees from abroad (migrant workers, students and other individuals)</a:t>
            </a:r>
            <a:endParaRPr/>
          </a:p>
        </p:txBody>
      </p:sp>
      <p:sp>
        <p:nvSpPr>
          <p:cNvPr id="287" name="Google Shape;287;p20"/>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600"/>
              <a:buNone/>
            </a:pPr>
            <a:r>
              <a:rPr lang="en-US" sz="1600">
                <a:latin typeface="Quattrocento Sans"/>
                <a:ea typeface="Quattrocento Sans"/>
                <a:cs typeface="Quattrocento Sans"/>
                <a:sym typeface="Quattrocento Sans"/>
              </a:rPr>
              <a:t>Individuals who return from abroad may face discrimination due to the stigma prevailing on foreign returnees. They may also experience distress while being sent to quarantine and may lack access to communication with their families and loved ones</a:t>
            </a:r>
            <a:endParaRPr sz="16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1300"/>
              <a:buNone/>
            </a:pPr>
            <a:r>
              <a:t/>
            </a:r>
            <a:endParaRPr sz="1300">
              <a:latin typeface="Quattrocento Sans"/>
              <a:ea typeface="Quattrocento Sans"/>
              <a:cs typeface="Quattrocento Sans"/>
              <a:sym typeface="Quattrocento Sans"/>
            </a:endParaRPr>
          </a:p>
        </p:txBody>
      </p:sp>
      <p:pic>
        <p:nvPicPr>
          <p:cNvPr descr="A picture containing plane, water, large, sitting&#10;&#10;Description automatically generated" id="288" name="Google Shape;288;p20"/>
          <p:cNvPicPr preferRelativeResize="0"/>
          <p:nvPr/>
        </p:nvPicPr>
        <p:blipFill rotWithShape="1">
          <a:blip r:embed="rId3">
            <a:alphaModFix/>
          </a:blip>
          <a:srcRect b="2" l="19845" r="1445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1"/>
          <p:cNvSpPr txBox="1"/>
          <p:nvPr>
            <p:ph type="ctrTitle"/>
          </p:nvPr>
        </p:nvSpPr>
        <p:spPr>
          <a:xfrm>
            <a:off x="638873" y="639200"/>
            <a:ext cx="4416000" cy="3573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4900"/>
              <a:t>People who are 'suspected' of having COVID-19/ recovered from COVID-19</a:t>
            </a:r>
            <a:endParaRPr/>
          </a:p>
        </p:txBody>
      </p:sp>
      <p:sp>
        <p:nvSpPr>
          <p:cNvPr id="295" name="Google Shape;295;p21"/>
          <p:cNvSpPr txBox="1"/>
          <p:nvPr>
            <p:ph idx="1" type="subTitle"/>
          </p:nvPr>
        </p:nvSpPr>
        <p:spPr>
          <a:xfrm>
            <a:off x="638882" y="4631161"/>
            <a:ext cx="4208549" cy="156976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rPr lang="en-US" sz="1800">
                <a:latin typeface="Quattrocento Sans"/>
                <a:ea typeface="Quattrocento Sans"/>
                <a:cs typeface="Quattrocento Sans"/>
                <a:sym typeface="Quattrocento Sans"/>
              </a:rPr>
              <a:t>Individuals who are sent to quarantine centres and individuals tested positive may face stigma in the communities and this will result in increased distress among individuals.  </a:t>
            </a:r>
            <a:endParaRPr/>
          </a:p>
        </p:txBody>
      </p:sp>
      <p:pic>
        <p:nvPicPr>
          <p:cNvPr descr="A close up of a device&#10;&#10;Description automatically generated" id="296" name="Google Shape;296;p21"/>
          <p:cNvPicPr preferRelativeResize="0"/>
          <p:nvPr/>
        </p:nvPicPr>
        <p:blipFill rotWithShape="1">
          <a:blip r:embed="rId3">
            <a:alphaModFix/>
          </a:blip>
          <a:srcRect b="0" l="0" r="0" t="0"/>
          <a:stretch/>
        </p:blipFill>
        <p:spPr>
          <a:xfrm>
            <a:off x="5486400" y="640080"/>
            <a:ext cx="5550408" cy="55504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1" name="Shape 301"/>
        <p:cNvGrpSpPr/>
        <p:nvPr/>
      </p:nvGrpSpPr>
      <p:grpSpPr>
        <a:xfrm>
          <a:off x="0" y="0"/>
          <a:ext cx="0" cy="0"/>
          <a:chOff x="0" y="0"/>
          <a:chExt cx="0" cy="0"/>
        </a:xfrm>
      </p:grpSpPr>
      <p:sp>
        <p:nvSpPr>
          <p:cNvPr id="302" name="Google Shape;302;p2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3" name="Google Shape;303;p22"/>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Older adults</a:t>
            </a:r>
            <a:endParaRPr/>
          </a:p>
        </p:txBody>
      </p:sp>
      <p:sp>
        <p:nvSpPr>
          <p:cNvPr id="304" name="Google Shape;304;p22"/>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500"/>
              <a:buNone/>
            </a:pPr>
            <a:r>
              <a:rPr lang="en-US" sz="1500">
                <a:latin typeface="Quattrocento Sans"/>
                <a:ea typeface="Quattrocento Sans"/>
                <a:cs typeface="Quattrocento Sans"/>
                <a:sym typeface="Quattrocento Sans"/>
              </a:rPr>
              <a:t>Elderly persons who require medical assistance and who live alone are prone to more anxiety due to the nature of COVID-19 and also the ones who live alone may have feel overwhelmed with the movement restrictions limiting their social contacts.</a:t>
            </a:r>
            <a:endParaRPr/>
          </a:p>
        </p:txBody>
      </p:sp>
      <p:sp>
        <p:nvSpPr>
          <p:cNvPr id="305" name="Google Shape;305;p22"/>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wearing, hat&#10;&#10;Description automatically generated" id="306" name="Google Shape;306;p22"/>
          <p:cNvPicPr preferRelativeResize="0"/>
          <p:nvPr/>
        </p:nvPicPr>
        <p:blipFill rotWithShape="1">
          <a:blip r:embed="rId3">
            <a:alphaModFix/>
          </a:blip>
          <a:srcRect b="0" l="7023" r="2627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animEffect filter="fade" transition="in">
                                      <p:cBhvr>
                                        <p:cTn dur="500"/>
                                        <p:tgtEl>
                                          <p:spTgt spid="30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3"/>
          <p:cNvSpPr txBox="1"/>
          <p:nvPr>
            <p:ph type="ctrTitle"/>
          </p:nvPr>
        </p:nvSpPr>
        <p:spPr>
          <a:xfrm>
            <a:off x="4654296" y="640080"/>
            <a:ext cx="6894576" cy="356616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6000"/>
              <a:t>Pregnant women and people with chronic health conditions who need regular access to services</a:t>
            </a:r>
            <a:endParaRPr sz="6000"/>
          </a:p>
        </p:txBody>
      </p:sp>
      <p:sp>
        <p:nvSpPr>
          <p:cNvPr id="313" name="Google Shape;313;p23"/>
          <p:cNvSpPr txBox="1"/>
          <p:nvPr>
            <p:ph idx="1" type="subTitle"/>
          </p:nvPr>
        </p:nvSpPr>
        <p:spPr>
          <a:xfrm>
            <a:off x="4654296" y="4636008"/>
            <a:ext cx="6894576" cy="157276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000"/>
              <a:buNone/>
            </a:pPr>
            <a:r>
              <a:rPr lang="en-US" sz="2000">
                <a:latin typeface="Quattrocento Sans"/>
                <a:ea typeface="Quattrocento Sans"/>
                <a:cs typeface="Quattrocento Sans"/>
                <a:sym typeface="Quattrocento Sans"/>
              </a:rPr>
              <a:t>Individuals who regular medical assistance, would need additional support in accessing medical services. They may feel distressed and worried about their conditions getting worse and not being able to meet adequate medical assistance.</a:t>
            </a:r>
            <a:endParaRPr sz="20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1800"/>
              <a:buNone/>
            </a:pPr>
            <a:r>
              <a:t/>
            </a:r>
            <a:endParaRPr sz="1800"/>
          </a:p>
        </p:txBody>
      </p:sp>
      <p:pic>
        <p:nvPicPr>
          <p:cNvPr descr="A person standing in front of a curtain&#10;&#10;Description automatically generated" id="314" name="Google Shape;314;p23"/>
          <p:cNvPicPr preferRelativeResize="0"/>
          <p:nvPr/>
        </p:nvPicPr>
        <p:blipFill rotWithShape="1">
          <a:blip r:embed="rId3">
            <a:alphaModFix/>
          </a:blip>
          <a:srcRect b="0" l="0" r="11533" t="0"/>
          <a:stretch/>
        </p:blipFill>
        <p:spPr>
          <a:xfrm>
            <a:off x="20" y="10"/>
            <a:ext cx="4049786" cy="6857990"/>
          </a:xfrm>
          <a:custGeom>
            <a:rect b="b" l="l" r="r" t="t"/>
            <a:pathLst>
              <a:path extrusionOk="0" h="6858000" w="4049806">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2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1" name="Google Shape;321;p24"/>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Children, adolescents and their caregivers</a:t>
            </a:r>
            <a:endParaRPr/>
          </a:p>
        </p:txBody>
      </p:sp>
      <p:sp>
        <p:nvSpPr>
          <p:cNvPr id="322" name="Google Shape;322;p24"/>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500"/>
              <a:buNone/>
            </a:pPr>
            <a:r>
              <a:rPr lang="en-US" sz="1500">
                <a:latin typeface="Quattrocento Sans"/>
                <a:ea typeface="Quattrocento Sans"/>
                <a:cs typeface="Quattrocento Sans"/>
                <a:sym typeface="Quattrocento Sans"/>
              </a:rPr>
              <a:t>Children and adolescents are prone to increased amount of stress as they are deprived from going to the school and their routine being disrupted. This adds burden to their caregivers, which puts them in a vulnerable state of feeling overwhelmed and helpless.</a:t>
            </a:r>
            <a:endParaRPr/>
          </a:p>
        </p:txBody>
      </p:sp>
      <p:sp>
        <p:nvSpPr>
          <p:cNvPr id="323" name="Google Shape;323;p24"/>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child, child, little&#10;&#10;Description automatically generated" id="324" name="Google Shape;324;p24"/>
          <p:cNvPicPr preferRelativeResize="0"/>
          <p:nvPr/>
        </p:nvPicPr>
        <p:blipFill rotWithShape="1">
          <a:blip r:embed="rId3">
            <a:alphaModFix/>
          </a:blip>
          <a:srcRect b="-1" l="17299" r="1574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2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1" name="Google Shape;331;p25"/>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Those who are homeless</a:t>
            </a:r>
            <a:endParaRPr/>
          </a:p>
        </p:txBody>
      </p:sp>
      <p:sp>
        <p:nvSpPr>
          <p:cNvPr id="332" name="Google Shape;332;p25"/>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lang="en-US" sz="1700">
                <a:latin typeface="Quattrocento Sans"/>
                <a:ea typeface="Quattrocento Sans"/>
                <a:cs typeface="Quattrocento Sans"/>
                <a:sym typeface="Quattrocento Sans"/>
              </a:rPr>
              <a:t>People who live on the streets and in illicit shelters are generally at a higher risk of being ignored by the community and deprived of livelihood support.</a:t>
            </a:r>
            <a:endParaRPr sz="1700">
              <a:latin typeface="Arial"/>
              <a:ea typeface="Arial"/>
              <a:cs typeface="Arial"/>
              <a:sym typeface="Arial"/>
            </a:endParaRPr>
          </a:p>
        </p:txBody>
      </p:sp>
      <p:sp>
        <p:nvSpPr>
          <p:cNvPr id="333" name="Google Shape;333;p25"/>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person, ground&#10;&#10;Description automatically generated" id="334" name="Google Shape;334;p25"/>
          <p:cNvPicPr preferRelativeResize="0"/>
          <p:nvPr/>
        </p:nvPicPr>
        <p:blipFill rotWithShape="1">
          <a:blip r:embed="rId3">
            <a:alphaModFix/>
          </a:blip>
          <a:srcRect b="-1" l="16773" r="1627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animEffect filter="fade" transition="in">
                                      <p:cBhvr>
                                        <p:cTn dur="500"/>
                                        <p:tgtEl>
                                          <p:spTgt spid="33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1" name="Google Shape;341;p26"/>
          <p:cNvSpPr txBox="1"/>
          <p:nvPr>
            <p:ph type="ctrTitle"/>
          </p:nvPr>
        </p:nvSpPr>
        <p:spPr>
          <a:xfrm>
            <a:off x="640080" y="320040"/>
            <a:ext cx="6692827" cy="3892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Calibri"/>
              <a:buNone/>
            </a:pPr>
            <a:r>
              <a:rPr lang="en-US" sz="6600"/>
              <a:t>People who are grieving</a:t>
            </a:r>
            <a:endParaRPr/>
          </a:p>
        </p:txBody>
      </p:sp>
      <p:sp>
        <p:nvSpPr>
          <p:cNvPr id="342" name="Google Shape;342;p26"/>
          <p:cNvSpPr txBox="1"/>
          <p:nvPr>
            <p:ph idx="1" type="subTitle"/>
          </p:nvPr>
        </p:nvSpPr>
        <p:spPr>
          <a:xfrm>
            <a:off x="640080" y="4631161"/>
            <a:ext cx="7018020" cy="15694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latin typeface="Quattrocento Sans"/>
                <a:ea typeface="Quattrocento Sans"/>
                <a:cs typeface="Quattrocento Sans"/>
                <a:sym typeface="Quattrocento Sans"/>
              </a:rPr>
              <a:t>People may be unable to use their normal ways of coping with stress, such as seeking support from family members, or to continue their normal daily routines. </a:t>
            </a:r>
            <a:endParaRPr sz="20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000"/>
              <a:buNone/>
            </a:pPr>
            <a:r>
              <a:rPr lang="en-US" sz="2000">
                <a:latin typeface="Quattrocento Sans"/>
                <a:ea typeface="Quattrocento Sans"/>
                <a:cs typeface="Quattrocento Sans"/>
                <a:sym typeface="Quattrocento Sans"/>
              </a:rPr>
              <a:t>They may feel that their loss is not significant because so many people are being impacted by the crisis, and they may be unable to perform normal mourning rituals.</a:t>
            </a:r>
            <a:endParaRPr/>
          </a:p>
        </p:txBody>
      </p:sp>
      <p:sp>
        <p:nvSpPr>
          <p:cNvPr id="343" name="Google Shape;343;p26"/>
          <p:cNvSpPr/>
          <p:nvPr/>
        </p:nvSpPr>
        <p:spPr>
          <a:xfrm>
            <a:off x="714562" y="4409267"/>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andle that is lit up at night&#10;&#10;Description automatically generated" id="344" name="Google Shape;344;p26"/>
          <p:cNvPicPr preferRelativeResize="0"/>
          <p:nvPr/>
        </p:nvPicPr>
        <p:blipFill rotWithShape="1">
          <a:blip r:embed="rId3">
            <a:alphaModFix/>
          </a:blip>
          <a:srcRect b="3" l="8825" r="9456" t="0"/>
          <a:stretch/>
        </p:blipFill>
        <p:spPr>
          <a:xfrm>
            <a:off x="7781544" y="1641464"/>
            <a:ext cx="4087368" cy="33385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9" name="Shape 349"/>
        <p:cNvGrpSpPr/>
        <p:nvPr/>
      </p:nvGrpSpPr>
      <p:grpSpPr>
        <a:xfrm>
          <a:off x="0" y="0"/>
          <a:ext cx="0" cy="0"/>
          <a:chOff x="0" y="0"/>
          <a:chExt cx="0" cy="0"/>
        </a:xfrm>
      </p:grpSpPr>
      <p:sp>
        <p:nvSpPr>
          <p:cNvPr id="350" name="Google Shape;350;p27"/>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outside a house&#10;&#10;Description automatically generated with low confidence" id="351" name="Google Shape;351;p27"/>
          <p:cNvPicPr preferRelativeResize="0"/>
          <p:nvPr/>
        </p:nvPicPr>
        <p:blipFill rotWithShape="1">
          <a:blip r:embed="rId3">
            <a:alphaModFix amt="50000"/>
          </a:blip>
          <a:srcRect b="3682" l="0" r="0" t="12048"/>
          <a:stretch/>
        </p:blipFill>
        <p:spPr>
          <a:xfrm>
            <a:off x="0" y="114301"/>
            <a:ext cx="12191980" cy="6857999"/>
          </a:xfrm>
          <a:prstGeom prst="rect">
            <a:avLst/>
          </a:prstGeom>
          <a:noFill/>
          <a:ln>
            <a:noFill/>
          </a:ln>
        </p:spPr>
      </p:pic>
      <p:sp>
        <p:nvSpPr>
          <p:cNvPr id="352" name="Google Shape;352;p27"/>
          <p:cNvSpPr txBox="1"/>
          <p:nvPr>
            <p:ph type="ctrTitle"/>
          </p:nvPr>
        </p:nvSpPr>
        <p:spPr>
          <a:xfrm>
            <a:off x="1524000" y="1122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Calibri"/>
              <a:buNone/>
            </a:pPr>
            <a:r>
              <a:rPr lang="en-US">
                <a:solidFill>
                  <a:srgbClr val="FFFFFF"/>
                </a:solidFill>
              </a:rPr>
              <a:t>Those in crowded living conditions</a:t>
            </a:r>
            <a:endParaRPr/>
          </a:p>
        </p:txBody>
      </p:sp>
      <p:sp>
        <p:nvSpPr>
          <p:cNvPr id="353" name="Google Shape;353;p27"/>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lt1"/>
              </a:buClr>
              <a:buSzPts val="1500"/>
              <a:buNone/>
            </a:pPr>
            <a:r>
              <a:t/>
            </a:r>
            <a:endParaRPr sz="1500">
              <a:solidFill>
                <a:srgbClr val="FFFFFF"/>
              </a:solidFill>
              <a:latin typeface="Quattrocento Sans"/>
              <a:ea typeface="Quattrocento Sans"/>
              <a:cs typeface="Quattrocento Sans"/>
              <a:sym typeface="Quattrocento Sans"/>
            </a:endParaRPr>
          </a:p>
          <a:p>
            <a:pPr indent="0" lvl="0" marL="0" rtl="0" algn="ctr">
              <a:lnSpc>
                <a:spcPct val="90000"/>
              </a:lnSpc>
              <a:spcBef>
                <a:spcPts val="1000"/>
              </a:spcBef>
              <a:spcAft>
                <a:spcPts val="0"/>
              </a:spcAft>
              <a:buClr>
                <a:srgbClr val="FFFFFF"/>
              </a:buClr>
              <a:buSzPts val="1500"/>
              <a:buNone/>
            </a:pPr>
            <a:r>
              <a:rPr lang="en-US" sz="1500">
                <a:solidFill>
                  <a:srgbClr val="FFFFFF"/>
                </a:solidFill>
                <a:latin typeface="Quattrocento Sans"/>
                <a:ea typeface="Quattrocento Sans"/>
                <a:cs typeface="Quattrocento Sans"/>
                <a:sym typeface="Quattrocento Sans"/>
              </a:rPr>
              <a:t>People in these settings face challenges of not being able to follow rules on physical distancing due to crowded conditions; and experiencing human rights abuses from those enforcing movement restrictions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8"/>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5</a:t>
            </a:r>
            <a:endParaRPr/>
          </a:p>
        </p:txBody>
      </p:sp>
      <p:sp>
        <p:nvSpPr>
          <p:cNvPr id="360" name="Google Shape;360;p28"/>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5.3 Supporting vulnerable people</a:t>
            </a:r>
            <a:endParaRPr>
              <a:solidFill>
                <a:srgbClr val="3F3F3F"/>
              </a:solidFill>
              <a:latin typeface="Calibri"/>
              <a:ea typeface="Calibri"/>
              <a:cs typeface="Calibri"/>
              <a:sym typeface="Calibri"/>
            </a:endParaRPr>
          </a:p>
        </p:txBody>
      </p:sp>
      <p:pic>
        <p:nvPicPr>
          <p:cNvPr descr="A picture containing logo&#10;&#10;Description automatically generated" id="361" name="Google Shape;361;p28"/>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picture containing hill, person, riding, slope&#10;&#10;Description automatically generated" id="367" name="Google Shape;367;p29"/>
          <p:cNvPicPr preferRelativeResize="0"/>
          <p:nvPr/>
        </p:nvPicPr>
        <p:blipFill rotWithShape="1">
          <a:blip r:embed="rId3">
            <a:alphaModFix amt="50000"/>
          </a:blip>
          <a:srcRect b="23316" l="0" r="-1" t="5910"/>
          <a:stretch/>
        </p:blipFill>
        <p:spPr>
          <a:xfrm>
            <a:off x="20" y="10"/>
            <a:ext cx="12188930" cy="6857990"/>
          </a:xfrm>
          <a:prstGeom prst="rect">
            <a:avLst/>
          </a:prstGeom>
          <a:noFill/>
          <a:ln>
            <a:noFill/>
          </a:ln>
        </p:spPr>
      </p:pic>
      <p:sp>
        <p:nvSpPr>
          <p:cNvPr id="368" name="Google Shape;368;p29"/>
          <p:cNvSpPr txBox="1"/>
          <p:nvPr>
            <p:ph type="ctrTitle"/>
          </p:nvPr>
        </p:nvSpPr>
        <p:spPr>
          <a:xfrm>
            <a:off x="1524000" y="1122363"/>
            <a:ext cx="9144000" cy="306324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8400"/>
              <a:t>What to do when you meet someone who is vulnerable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3"/>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6" name="Google Shape;136;p3"/>
          <p:cNvPicPr preferRelativeResize="0"/>
          <p:nvPr/>
        </p:nvPicPr>
        <p:blipFill rotWithShape="1">
          <a:blip r:embed="rId3">
            <a:alphaModFix/>
          </a:blip>
          <a:srcRect b="1" l="871" r="0" t="0"/>
          <a:stretch/>
        </p:blipFill>
        <p:spPr>
          <a:xfrm>
            <a:off x="20" y="1282"/>
            <a:ext cx="12191980" cy="6856718"/>
          </a:xfrm>
          <a:prstGeom prst="rect">
            <a:avLst/>
          </a:prstGeom>
          <a:noFill/>
          <a:ln>
            <a:noFill/>
          </a:ln>
        </p:spPr>
      </p:pic>
      <p:sp>
        <p:nvSpPr>
          <p:cNvPr id="137" name="Google Shape;137;p3"/>
          <p:cNvSpPr/>
          <p:nvPr/>
        </p:nvSpPr>
        <p:spPr>
          <a:xfrm>
            <a:off x="9158497" y="2096429"/>
            <a:ext cx="2377440" cy="4028564"/>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A picture containing shirt&#10;&#10;Description automatically generated" id="374" name="Google Shape;374;p30"/>
          <p:cNvPicPr preferRelativeResize="0"/>
          <p:nvPr/>
        </p:nvPicPr>
        <p:blipFill rotWithShape="1">
          <a:blip r:embed="rId3">
            <a:alphaModFix/>
          </a:blip>
          <a:srcRect b="20473" l="0" r="-1" t="0"/>
          <a:stretch/>
        </p:blipFill>
        <p:spPr>
          <a:xfrm>
            <a:off x="20" y="10"/>
            <a:ext cx="12188930" cy="6857990"/>
          </a:xfrm>
          <a:prstGeom prst="rect">
            <a:avLst/>
          </a:prstGeom>
          <a:noFill/>
          <a:ln>
            <a:noFill/>
          </a:ln>
        </p:spPr>
      </p:pic>
      <p:sp>
        <p:nvSpPr>
          <p:cNvPr id="375" name="Google Shape;375;p30"/>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lang="en-US" sz="3200">
                <a:solidFill>
                  <a:schemeClr val="lt1"/>
                </a:solidFill>
                <a:latin typeface="Quattrocento Sans"/>
                <a:ea typeface="Quattrocento Sans"/>
                <a:cs typeface="Quattrocento Sans"/>
                <a:sym typeface="Quattrocento Sans"/>
              </a:rPr>
              <a:t>Apply the skills of supportive communication to show them your support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1"/>
          <p:cNvSpPr txBox="1"/>
          <p:nvPr>
            <p:ph idx="1" type="subTitle"/>
          </p:nvPr>
        </p:nvSpPr>
        <p:spPr>
          <a:xfrm>
            <a:off x="638882" y="4631161"/>
            <a:ext cx="3571810" cy="155932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Gather knowledge about the specific group so that you can support them in a better way</a:t>
            </a:r>
            <a:endParaRPr sz="24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p:txBody>
      </p:sp>
      <p:pic>
        <p:nvPicPr>
          <p:cNvPr descr="A close up of a logo&#10;&#10;Description automatically generated" id="382" name="Google Shape;382;p31"/>
          <p:cNvPicPr preferRelativeResize="0"/>
          <p:nvPr/>
        </p:nvPicPr>
        <p:blipFill rotWithShape="1">
          <a:blip r:embed="rId3">
            <a:alphaModFix/>
          </a:blip>
          <a:srcRect b="0" l="0" r="0" t="0"/>
          <a:stretch/>
        </p:blipFill>
        <p:spPr>
          <a:xfrm>
            <a:off x="4770781" y="640080"/>
            <a:ext cx="6981645" cy="55504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2"/>
          <p:cNvSpPr txBox="1"/>
          <p:nvPr>
            <p:ph idx="1" type="subTitle"/>
          </p:nvPr>
        </p:nvSpPr>
        <p:spPr>
          <a:xfrm>
            <a:off x="640080" y="4636008"/>
            <a:ext cx="6894576" cy="157276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latin typeface="Quattrocento Sans"/>
                <a:ea typeface="Quattrocento Sans"/>
                <a:cs typeface="Quattrocento Sans"/>
                <a:sym typeface="Quattrocento Sans"/>
              </a:rPr>
              <a:t>Identify support services for vulnerable groups in your area based on their specific needs and inform them of the available services</a:t>
            </a:r>
            <a:endParaRPr>
              <a:latin typeface="Quattrocento Sans"/>
              <a:ea typeface="Quattrocento Sans"/>
              <a:cs typeface="Quattrocento Sans"/>
              <a:sym typeface="Quattrocento Sans"/>
            </a:endParaRPr>
          </a:p>
          <a:p>
            <a:pPr indent="0" lvl="0" marL="0" rtl="0" algn="ctr">
              <a:lnSpc>
                <a:spcPct val="90000"/>
              </a:lnSpc>
              <a:spcBef>
                <a:spcPts val="1000"/>
              </a:spcBef>
              <a:spcAft>
                <a:spcPts val="0"/>
              </a:spcAft>
              <a:buClr>
                <a:schemeClr val="dk1"/>
              </a:buClr>
              <a:buSzPts val="2400"/>
              <a:buNone/>
            </a:pPr>
            <a:r>
              <a:t/>
            </a:r>
            <a:endParaRPr/>
          </a:p>
        </p:txBody>
      </p:sp>
      <p:pic>
        <p:nvPicPr>
          <p:cNvPr descr="A picture containing bicycle, sitting, person, holding&#10;&#10;Description automatically generated" id="389" name="Google Shape;389;p32"/>
          <p:cNvPicPr preferRelativeResize="0"/>
          <p:nvPr/>
        </p:nvPicPr>
        <p:blipFill rotWithShape="1">
          <a:blip r:embed="rId3">
            <a:alphaModFix/>
          </a:blip>
          <a:srcRect b="0" l="24476" r="16436" t="0"/>
          <a:stretch/>
        </p:blipFill>
        <p:spPr>
          <a:xfrm>
            <a:off x="8139803" y="10"/>
            <a:ext cx="4052199" cy="6857990"/>
          </a:xfrm>
          <a:custGeom>
            <a:rect b="b" l="l" r="r" t="t"/>
            <a:pathLst>
              <a:path extrusionOk="0" h="6858000" w="4052199">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A close up of a logo&#10;&#10;Description automatically generated" id="395" name="Google Shape;395;p33"/>
          <p:cNvPicPr preferRelativeResize="0"/>
          <p:nvPr/>
        </p:nvPicPr>
        <p:blipFill rotWithShape="1">
          <a:blip r:embed="rId3">
            <a:alphaModFix amt="50000"/>
          </a:blip>
          <a:srcRect b="-1" l="0" r="-1" t="18458"/>
          <a:stretch/>
        </p:blipFill>
        <p:spPr>
          <a:xfrm>
            <a:off x="20" y="10"/>
            <a:ext cx="12188930" cy="6857990"/>
          </a:xfrm>
          <a:prstGeom prst="rect">
            <a:avLst/>
          </a:prstGeom>
          <a:noFill/>
          <a:ln>
            <a:noFill/>
          </a:ln>
        </p:spPr>
      </p:pic>
      <p:sp>
        <p:nvSpPr>
          <p:cNvPr id="396" name="Google Shape;396;p33"/>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3600"/>
              <a:buNone/>
            </a:pPr>
            <a:r>
              <a:rPr b="1" lang="en-US" sz="3600">
                <a:latin typeface="Quattrocento Sans"/>
                <a:ea typeface="Quattrocento Sans"/>
                <a:cs typeface="Quattrocento Sans"/>
                <a:sym typeface="Quattrocento Sans"/>
                <a:extLst>
                  <a:ext uri="http://customooxmlschemas.google.com/">
                    <go:slidesCustomData xmlns:go="http://customooxmlschemas.google.com/" textRoundtripDataId="1"/>
                  </a:ext>
                </a:extLst>
              </a:rPr>
              <a:t>Refer them to organizations and individuals who have the skills and resources to help if they provide their informed consent.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4"/>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5 Complete</a:t>
            </a:r>
            <a:endParaRPr/>
          </a:p>
        </p:txBody>
      </p:sp>
      <p:sp>
        <p:nvSpPr>
          <p:cNvPr id="403" name="Google Shape;403;p34"/>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400"/>
              <a:buNone/>
            </a:pPr>
            <a:r>
              <a:rPr b="1" lang="en-US">
                <a:solidFill>
                  <a:srgbClr val="595959"/>
                </a:solidFill>
                <a:latin typeface="Calibri"/>
                <a:ea typeface="Calibri"/>
                <a:cs typeface="Calibri"/>
                <a:sym typeface="Calibri"/>
              </a:rPr>
              <a:t>Next: Module 6</a:t>
            </a:r>
            <a:endParaRPr>
              <a:solidFill>
                <a:srgbClr val="3F3F3F"/>
              </a:solidFill>
              <a:latin typeface="Calibri"/>
              <a:ea typeface="Calibri"/>
              <a:cs typeface="Calibri"/>
              <a:sym typeface="Calibri"/>
            </a:endParaRPr>
          </a:p>
          <a:p>
            <a:pPr indent="0" lvl="0" marL="0" rtl="0" algn="l">
              <a:lnSpc>
                <a:spcPct val="90000"/>
              </a:lnSpc>
              <a:spcBef>
                <a:spcPts val="1000"/>
              </a:spcBef>
              <a:spcAft>
                <a:spcPts val="0"/>
              </a:spcAft>
              <a:buClr>
                <a:srgbClr val="888888"/>
              </a:buClr>
              <a:buSzPts val="2400"/>
              <a:buNone/>
            </a:pPr>
            <a:r>
              <a:t/>
            </a:r>
            <a:endParaRPr>
              <a:solidFill>
                <a:srgbClr val="3F3F3F"/>
              </a:solidFill>
              <a:latin typeface="Calibri"/>
              <a:ea typeface="Calibri"/>
              <a:cs typeface="Calibri"/>
              <a:sym typeface="Calibri"/>
            </a:endParaRPr>
          </a:p>
        </p:txBody>
      </p:sp>
      <p:pic>
        <p:nvPicPr>
          <p:cNvPr descr="A picture containing logo&#10;&#10;Description automatically generated" id="404" name="Google Shape;404;p3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4"/>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5</a:t>
            </a:r>
            <a:endParaRPr/>
          </a:p>
        </p:txBody>
      </p:sp>
      <p:sp>
        <p:nvSpPr>
          <p:cNvPr id="144" name="Google Shape;144;p4"/>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5.1 Helping people in specific situations : Recognizing vulnerable people in need </a:t>
            </a:r>
            <a:endParaRPr>
              <a:solidFill>
                <a:srgbClr val="3F3F3F"/>
              </a:solidFill>
              <a:latin typeface="Calibri"/>
              <a:ea typeface="Calibri"/>
              <a:cs typeface="Calibri"/>
              <a:sym typeface="Calibri"/>
            </a:endParaRPr>
          </a:p>
        </p:txBody>
      </p:sp>
      <p:pic>
        <p:nvPicPr>
          <p:cNvPr descr="A picture containing logo&#10;&#10;Description automatically generated" id="145" name="Google Shape;145;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5"/>
          <p:cNvSpPr txBox="1"/>
          <p:nvPr>
            <p:ph type="ctrTitle"/>
          </p:nvPr>
        </p:nvSpPr>
        <p:spPr>
          <a:xfrm>
            <a:off x="841248" y="197535"/>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rPr lang="en-US"/>
              <a:t>Helping people in specific situations</a:t>
            </a:r>
            <a:endParaRPr/>
          </a:p>
        </p:txBody>
      </p:sp>
      <p:pic>
        <p:nvPicPr>
          <p:cNvPr descr="A close up of a logo&#10;&#10;Description automatically generated" id="152" name="Google Shape;152;p5"/>
          <p:cNvPicPr preferRelativeResize="0"/>
          <p:nvPr/>
        </p:nvPicPr>
        <p:blipFill rotWithShape="1">
          <a:blip r:embed="rId3">
            <a:alphaModFix/>
          </a:blip>
          <a:srcRect b="0" l="0" r="0" t="0"/>
          <a:stretch/>
        </p:blipFill>
        <p:spPr>
          <a:xfrm>
            <a:off x="5401980" y="4427259"/>
            <a:ext cx="5091829" cy="18207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9" name="Google Shape;159;p6"/>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sz="1800">
                <a:latin typeface="Quattrocento Sans"/>
                <a:ea typeface="Quattrocento Sans"/>
                <a:cs typeface="Quattrocento Sans"/>
                <a:sym typeface="Quattrocento Sans"/>
              </a:rPr>
              <a:t>Anyone who is more vulnerable or at risk to distress in the general population need to be considered as people in specific situations.</a:t>
            </a:r>
            <a:endParaRPr sz="1800">
              <a:latin typeface="Quattrocento Sans"/>
              <a:ea typeface="Quattrocento Sans"/>
              <a:cs typeface="Quattrocento Sans"/>
              <a:sym typeface="Quattrocento Sans"/>
            </a:endParaRPr>
          </a:p>
        </p:txBody>
      </p:sp>
      <p:sp>
        <p:nvSpPr>
          <p:cNvPr id="160" name="Google Shape;160;p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0729A"/>
          </a:solidFill>
          <a:ln cap="rnd" cmpd="sng" w="38100">
            <a:solidFill>
              <a:srgbClr val="F07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icture containing ground, outdoor, person, posing&#10;&#10;Description automatically generated" id="161" name="Google Shape;161;p6"/>
          <p:cNvPicPr preferRelativeResize="0"/>
          <p:nvPr/>
        </p:nvPicPr>
        <p:blipFill rotWithShape="1">
          <a:blip r:embed="rId3">
            <a:alphaModFix/>
          </a:blip>
          <a:srcRect b="31154" l="0" r="-1" t="2297"/>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
                                            <p:txEl>
                                              <p:pRg end="0" st="0"/>
                                            </p:txEl>
                                          </p:spTgt>
                                        </p:tgtEl>
                                        <p:attrNameLst>
                                          <p:attrName>style.visibility</p:attrName>
                                        </p:attrNameLst>
                                      </p:cBhvr>
                                      <p:to>
                                        <p:strVal val="visible"/>
                                      </p:to>
                                    </p:set>
                                    <p:animEffect filter="fade" transition="in">
                                      <p:cBhvr>
                                        <p:cTn dur="500"/>
                                        <p:tgtEl>
                                          <p:spTgt spid="15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8" name="Google Shape;168;p7"/>
          <p:cNvSpPr txBox="1"/>
          <p:nvPr>
            <p:ph idx="1" type="subTitle"/>
          </p:nvPr>
        </p:nvSpPr>
        <p:spPr>
          <a:xfrm>
            <a:off x="5297760" y="4636008"/>
            <a:ext cx="6251111"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Make sure that people in vulnerable or marginalized situations are not overlooked</a:t>
            </a:r>
            <a:endParaRPr>
              <a:latin typeface="Quattrocento Sans"/>
              <a:ea typeface="Quattrocento Sans"/>
              <a:cs typeface="Quattrocento Sans"/>
              <a:sym typeface="Quattrocento Sans"/>
            </a:endParaRPr>
          </a:p>
        </p:txBody>
      </p:sp>
      <p:sp>
        <p:nvSpPr>
          <p:cNvPr id="169" name="Google Shape;169;p7"/>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8D9"/>
          </a:solidFill>
          <a:ln cap="rnd" cmpd="sng" w="38100">
            <a:solidFill>
              <a:srgbClr val="E8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n old person sitting at a table&#10;&#10;Description automatically generated with medium confidence" id="170" name="Google Shape;170;p7"/>
          <p:cNvPicPr preferRelativeResize="0"/>
          <p:nvPr/>
        </p:nvPicPr>
        <p:blipFill rotWithShape="1">
          <a:blip r:embed="rId3">
            <a:alphaModFix/>
          </a:blip>
          <a:srcRect b="-1" l="37960" r="16707"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Effect filter="fade" transition="in">
                                      <p:cBhvr>
                                        <p:cTn dur="500"/>
                                        <p:tgtEl>
                                          <p:spTgt spid="16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7" name="Google Shape;177;p8"/>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000"/>
              <a:buNone/>
            </a:pPr>
            <a:r>
              <a:rPr lang="en-US" sz="2000">
                <a:latin typeface="Quattrocento Sans"/>
                <a:ea typeface="Quattrocento Sans"/>
                <a:cs typeface="Quattrocento Sans"/>
                <a:sym typeface="Quattrocento Sans"/>
              </a:rPr>
              <a:t>People in vulnerable situations will likely need special attention during a crisis</a:t>
            </a:r>
            <a:endParaRPr sz="2000"/>
          </a:p>
        </p:txBody>
      </p:sp>
      <p:sp>
        <p:nvSpPr>
          <p:cNvPr id="178" name="Google Shape;178;p8"/>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975D6"/>
          </a:solidFill>
          <a:ln cap="rnd" cmpd="sng" w="38100">
            <a:solidFill>
              <a:srgbClr val="6975D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holding a baby&#10;&#10;Description automatically generated" id="179" name="Google Shape;179;p8"/>
          <p:cNvPicPr preferRelativeResize="0"/>
          <p:nvPr/>
        </p:nvPicPr>
        <p:blipFill rotWithShape="1">
          <a:blip r:embed="rId3">
            <a:alphaModFix/>
          </a:blip>
          <a:srcRect b="0" l="16789" r="16509"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500"/>
                                        <p:tgtEl>
                                          <p:spTgt spid="17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p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6" name="Google Shape;186;p9"/>
          <p:cNvSpPr txBox="1"/>
          <p:nvPr>
            <p:ph idx="1" type="subTitle"/>
          </p:nvPr>
        </p:nvSpPr>
        <p:spPr>
          <a:xfrm>
            <a:off x="5297760" y="4636008"/>
            <a:ext cx="6251111"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Not all vulnerabilities will be visible or obvious, so it is important to respond in a caring and empathetic way to everyone you encounter</a:t>
            </a:r>
            <a:endParaRPr sz="2400">
              <a:latin typeface="Quattrocento Sans"/>
              <a:ea typeface="Quattrocento Sans"/>
              <a:cs typeface="Quattrocento Sans"/>
              <a:sym typeface="Quattrocento Sans"/>
            </a:endParaRPr>
          </a:p>
        </p:txBody>
      </p:sp>
      <p:sp>
        <p:nvSpPr>
          <p:cNvPr id="187" name="Google Shape;187;p9"/>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3715D"/>
          </a:solidFill>
          <a:ln cap="rnd" cmpd="sng" w="38100">
            <a:solidFill>
              <a:srgbClr val="C37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wearing a hat&#10;&#10;Description automatically generated with low confidence" id="188" name="Google Shape;188;p9"/>
          <p:cNvPicPr preferRelativeResize="0"/>
          <p:nvPr/>
        </p:nvPicPr>
        <p:blipFill rotWithShape="1">
          <a:blip r:embed="rId3">
            <a:alphaModFix/>
          </a:blip>
          <a:srcRect b="-1" l="32835" r="21834"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2021-08-06T05:03:30Z</dcterms:created>
  <dc:creator>TUCKER Maya</dc:creator>
</cp:coreProperties>
</file>