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 id="2147483662" r:id="rId5"/>
    <p:sldMasterId id="214748366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Lst>
  <p:sldSz cy="6858000" cx="12192000"/>
  <p:notesSz cx="6858000" cy="9144000"/>
  <p:embeddedFontLst>
    <p:embeddedFont>
      <p:font typeface="Quattrocento Sans"/>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1" roundtripDataSignature="AMtx7mjuMRbaI+fFmyMv2hCkMNTNWr+C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1" Type="http://customschemas.google.com/relationships/presentationmetadata" Target="meta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QuattrocentoSans-bold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font" Target="fonts/QuattrocentoSans-regular.fntdata"/><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font" Target="fonts/QuattrocentoSans-italic.fntdata"/><Relationship Id="rId14" Type="http://schemas.openxmlformats.org/officeDocument/2006/relationships/slide" Target="slides/slide7.xml"/><Relationship Id="rId58" Type="http://schemas.openxmlformats.org/officeDocument/2006/relationships/font" Target="fonts/QuattrocentoSans-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sychosocialskills.teachable.com/" TargetMode="External"/><Relationship Id="rId3" Type="http://schemas.openxmlformats.org/officeDocument/2006/relationships/hyperlink" Target="https://app.mhpss.net/resource/basic-psychosocial-skills-a-guide-for-covid-" TargetMode="External"/><Relationship Id="rId4" Type="http://schemas.openxmlformats.org/officeDocument/2006/relationships/hyperlink" Target="https://creativecommons.org/licenses/by-nc-sa/3.0/"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ဤ စိတ်လူမှုပိုင်းဆိုင်ရာ အထောက်အပံ့ပေးခြင်း အခြေခံကျွမ်းကျင်မှု ရက်တိုသင်တန်းကို မြန်မာနိုင်ငံတွင် ရှေ့တန်း၌ ကွင်းဆင်းဝန်ဆောင်မှုပေးနေသူများအတွက် ရေးသားပြုစုခြင်း ဖြစ်ပါသည်။ </a:t>
            </a:r>
            <a:endParaRPr b="0" i="0" sz="1200" u="none" cap="none" strike="noStrike">
              <a:solidFill>
                <a:schemeClr val="dk1"/>
              </a:solidFill>
              <a:latin typeface="Calibri"/>
              <a:ea typeface="Calibri"/>
              <a:cs typeface="Calibri"/>
              <a:sym typeface="Calibri"/>
            </a:endParaRPr>
          </a:p>
        </p:txBody>
      </p:sp>
      <p:sp>
        <p:nvSpPr>
          <p:cNvPr id="125" name="Google Shape;12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သတင်းအချက်အလက် သို့မဟုတ် အခြေခံပစ္စည်းများကို သင်ကိုယ်တိုင် ပေးအပ်သည့်အခါ သင်သည် အောက်ပါအချက်များကို သိရှိသတိပြုရန် လိုအပ်သည်။ </a:t>
            </a:r>
            <a:endParaRPr/>
          </a:p>
          <a:p>
            <a:pPr indent="0" lvl="0" marL="0" marR="0" rtl="0" algn="l">
              <a:lnSpc>
                <a:spcPct val="150000"/>
              </a:lnSpc>
              <a:spcBef>
                <a:spcPts val="0"/>
              </a:spcBef>
              <a:spcAft>
                <a:spcPts val="0"/>
              </a:spcAft>
              <a:buSzPts val="1400"/>
              <a:buNone/>
            </a:pPr>
            <a:r>
              <a:rPr lang="en-US" sz="1200">
                <a:solidFill>
                  <a:schemeClr val="dk1"/>
                </a:solidFill>
                <a:latin typeface="Arial"/>
                <a:ea typeface="Arial"/>
                <a:cs typeface="Arial"/>
                <a:sym typeface="Arial"/>
              </a:rPr>
              <a:t>ရပ်သူရွာသားများ </a:t>
            </a:r>
            <a:r>
              <a:rPr b="0" i="0" lang="en-US" sz="1200" u="none" cap="none" strike="noStrike">
                <a:solidFill>
                  <a:schemeClr val="dk1"/>
                </a:solidFill>
                <a:latin typeface="Arial"/>
                <a:ea typeface="Arial"/>
                <a:cs typeface="Arial"/>
                <a:sym typeface="Arial"/>
              </a:rPr>
              <a:t>အကူအညီလိုသည့်အခါ သင်သည် သူတို့ ဦးစွာ ဆက်သွယ်နိုင်</a:t>
            </a:r>
            <a:r>
              <a:rPr lang="en-US" sz="1200">
                <a:solidFill>
                  <a:schemeClr val="dk1"/>
                </a:solidFill>
                <a:latin typeface="Arial"/>
                <a:ea typeface="Arial"/>
                <a:cs typeface="Arial"/>
                <a:sym typeface="Arial"/>
              </a:rPr>
              <a:t>သောသူ များထဲမှ တစ်ဦး ဖြစ်နေနိုင်သည်၊ သို့သော် သင်သည် သူတို့ လိုအပ်သော သတင်းအချက် အလက်အားလုံးကို မပေးနိုင်ဘဲ ရှိနိုင်သည်။</a:t>
            </a:r>
            <a:endParaRPr/>
          </a:p>
          <a:p>
            <a:pPr indent="0" lvl="0" marL="0" rtl="0" algn="l">
              <a:lnSpc>
                <a:spcPct val="100000"/>
              </a:lnSpc>
              <a:spcBef>
                <a:spcPts val="0"/>
              </a:spcBef>
              <a:spcAft>
                <a:spcPts val="0"/>
              </a:spcAft>
              <a:buSzPts val="1400"/>
              <a:buNone/>
            </a:pPr>
            <a:br>
              <a:rPr lang="en-US"/>
            </a:br>
            <a:endParaRPr/>
          </a:p>
        </p:txBody>
      </p:sp>
      <p:sp>
        <p:nvSpPr>
          <p:cNvPr id="209" name="Google Shape;20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ထိုသို့သော အခြေအနေတွင် သင်၏ ဗဟုသုတ နှင့် အကန့်အသတ်ရှိမှုများကို သိရှိရန် အရေးကြီးသည်။</a:t>
            </a:r>
            <a:endParaRPr b="0" i="0" sz="1200" u="none" cap="none" strike="noStrike">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SzPts val="1400"/>
              <a:buFont typeface="Arial"/>
              <a:buChar char="•"/>
            </a:pPr>
            <a:r>
              <a:rPr b="0" i="0" lang="en-US" sz="1200" u="none" cap="none" strike="noStrike">
                <a:solidFill>
                  <a:schemeClr val="dk1"/>
                </a:solidFill>
                <a:latin typeface="Arial"/>
                <a:ea typeface="Arial"/>
                <a:cs typeface="Arial"/>
                <a:sym typeface="Arial"/>
              </a:rPr>
              <a:t>သင်သည် ဒေသ၏ နောက်ခံအခြေအနေ များကို သိရှိထားပါသလား။</a:t>
            </a:r>
            <a:endParaRPr b="0">
              <a:latin typeface="Arial"/>
              <a:ea typeface="Arial"/>
              <a:cs typeface="Arial"/>
              <a:sym typeface="Arial"/>
            </a:endParaRPr>
          </a:p>
          <a:p>
            <a:pPr indent="-233363" lvl="0" marL="233363" marR="0" rtl="0" algn="l">
              <a:lnSpc>
                <a:spcPct val="160000"/>
              </a:lnSpc>
              <a:spcBef>
                <a:spcPts val="0"/>
              </a:spcBef>
              <a:spcAft>
                <a:spcPts val="0"/>
              </a:spcAft>
              <a:buClr>
                <a:schemeClr val="dk1"/>
              </a:buClr>
              <a:buSzPts val="2400"/>
              <a:buFont typeface="Arial"/>
              <a:buChar char="•"/>
            </a:pPr>
            <a:r>
              <a:rPr b="0" i="0" lang="en-US" sz="1200" u="none" cap="none" strike="noStrike">
                <a:solidFill>
                  <a:schemeClr val="dk1"/>
                </a:solidFill>
                <a:latin typeface="Arial"/>
                <a:ea typeface="Arial"/>
                <a:cs typeface="Arial"/>
                <a:sym typeface="Arial"/>
              </a:rPr>
              <a:t>သင်သည် သူတို့လိုအပ်နေသော ပစ္စည်း နှင့် ဝန်ဆောင်မှုများကို လက်လှမ်းမီ ရယူနိုင်ပါသလား။</a:t>
            </a:r>
            <a:endParaRPr/>
          </a:p>
          <a:p>
            <a:pPr indent="-233363" lvl="0" marL="233363" marR="0" rtl="0" algn="l">
              <a:lnSpc>
                <a:spcPct val="160000"/>
              </a:lnSpc>
              <a:spcBef>
                <a:spcPts val="0"/>
              </a:spcBef>
              <a:spcAft>
                <a:spcPts val="0"/>
              </a:spcAft>
              <a:buClr>
                <a:schemeClr val="dk1"/>
              </a:buClr>
              <a:buSzPts val="2400"/>
              <a:buFont typeface="Arial"/>
              <a:buChar char="•"/>
            </a:pPr>
            <a:r>
              <a:rPr b="0" lang="en-US" sz="1200">
                <a:solidFill>
                  <a:schemeClr val="dk1"/>
                </a:solidFill>
                <a:latin typeface="Arial"/>
                <a:ea typeface="Arial"/>
                <a:cs typeface="Arial"/>
                <a:sym typeface="Arial"/>
              </a:rPr>
              <a:t>သင်သည် တစ်စုံတစ်ဦးကို သူတို့ လိုအပ် သောအရာများ ရရှိအောင် ကူညီပေးနိုင် ပါသလား။</a:t>
            </a:r>
            <a:endParaRPr/>
          </a:p>
          <a:p>
            <a:pPr indent="0" lvl="0" marL="0" rtl="0" algn="l">
              <a:lnSpc>
                <a:spcPct val="100000"/>
              </a:lnSpc>
              <a:spcBef>
                <a:spcPts val="0"/>
              </a:spcBef>
              <a:spcAft>
                <a:spcPts val="0"/>
              </a:spcAft>
              <a:buSzPts val="1400"/>
              <a:buNone/>
            </a:pPr>
            <a:br>
              <a:rPr lang="en-US"/>
            </a:br>
            <a:endParaRPr/>
          </a:p>
        </p:txBody>
      </p:sp>
      <p:sp>
        <p:nvSpPr>
          <p:cNvPr id="219" name="Google Shape;21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သင်သည် လက်တွေ့ကျသော သတင်းအချက်အလက်များကို ပေးသည့်အခါ </a:t>
            </a:r>
            <a:endParaRPr/>
          </a:p>
          <a:p>
            <a:pPr indent="0" lvl="0" marL="0" rtl="0" algn="l">
              <a:lnSpc>
                <a:spcPct val="100000"/>
              </a:lnSpc>
              <a:spcBef>
                <a:spcPts val="0"/>
              </a:spcBef>
              <a:spcAft>
                <a:spcPts val="0"/>
              </a:spcAft>
              <a:buSzPts val="1400"/>
              <a:buNone/>
            </a:pPr>
            <a:r>
              <a:rPr lang="en-US"/>
              <a:t> </a:t>
            </a:r>
            <a:endParaRPr/>
          </a:p>
        </p:txBody>
      </p:sp>
      <p:sp>
        <p:nvSpPr>
          <p:cNvPr id="230" name="Google Shape;23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အရေးပေါ်အခြေအနေတွင် ပျံ့နှံ့နေတတ်သော ကောလဟလ နှင့် သတင်းအချက်အလက်အမှားများကို ရှောင်ရှားရန် အရေးကြီးသည်။</a:t>
            </a:r>
            <a:endParaRPr/>
          </a:p>
          <a:p>
            <a:pPr indent="0" lvl="0" marL="0" rtl="0" algn="l">
              <a:lnSpc>
                <a:spcPct val="100000"/>
              </a:lnSpc>
              <a:spcBef>
                <a:spcPts val="0"/>
              </a:spcBef>
              <a:spcAft>
                <a:spcPts val="0"/>
              </a:spcAft>
              <a:buSzPts val="1400"/>
              <a:buNone/>
            </a:pPr>
            <a:r>
              <a:rPr lang="en-US"/>
              <a:t>. </a:t>
            </a:r>
            <a:endParaRPr/>
          </a:p>
        </p:txBody>
      </p:sp>
      <p:sp>
        <p:nvSpPr>
          <p:cNvPr id="239" name="Google Shape;23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ထို့ကြောင့် ပေးအပ်သော သတင်းအချက်အလက်များသည် နားလည်ရန်လွယ်ကူပြီး ရှင်းလင်းတိကျသည့် အသုံးအနှုန်းများကို အသုံးပြုခြင်းအားဖြင့် ရှင်းလင်း၍ တိကျသေချာစေသင့်သည်။ </a:t>
            </a:r>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အသက်အရွယ်နှင့် ဖွံဖြိုးမှုအဆင့်တို့နှင့် လိုက်လျောညီထွေသည့် စကားလုံးများ သုံးကြောင်း သေချာပါစေ။ ဘန်းစကားများ သို့မဟုတ် နည်းပညာအသုံးအနှုန်းများကို ရှောင်ကြဉ်ပါ။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t/>
            </a:r>
            <a:endParaRPr/>
          </a:p>
        </p:txBody>
      </p:sp>
      <p:sp>
        <p:nvSpPr>
          <p:cNvPr id="249" name="Google Shape;24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2400"/>
              <a:buNone/>
            </a:pPr>
            <a:r>
              <a:rPr lang="en-US">
                <a:latin typeface="Arial"/>
                <a:ea typeface="Arial"/>
                <a:cs typeface="Arial"/>
                <a:sym typeface="Arial"/>
              </a:rPr>
              <a:t>သင့်လျော်သည့် ဘာသာစကားများဖြင့် ရုပ်ပုံများထည့်သွင်း၍ ရေးသားထားသော အထောက်အကူပစ္စည်းများကို အသုံးပြု နိုင်အောင် ကြိုးစားပါ။</a:t>
            </a:r>
            <a:endParaRPr>
              <a:latin typeface="Arial"/>
              <a:ea typeface="Arial"/>
              <a:cs typeface="Arial"/>
              <a:sym typeface="Arial"/>
            </a:endParaRPr>
          </a:p>
        </p:txBody>
      </p:sp>
      <p:sp>
        <p:nvSpPr>
          <p:cNvPr id="259" name="Google Shape;25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 lvl="0" marL="0" rtl="0" algn="l">
              <a:lnSpc>
                <a:spcPct val="160000"/>
              </a:lnSpc>
              <a:spcBef>
                <a:spcPts val="0"/>
              </a:spcBef>
              <a:spcAft>
                <a:spcPts val="0"/>
              </a:spcAft>
              <a:buSzPts val="1400"/>
              <a:buNone/>
            </a:pPr>
            <a:r>
              <a:rPr lang="en-US">
                <a:latin typeface="Arial"/>
                <a:ea typeface="Arial"/>
                <a:cs typeface="Arial"/>
                <a:sym typeface="Arial"/>
              </a:rPr>
              <a:t>လိုအပ်ပါက ဘာသာပြန်ပေးမည့်သူ တစ်ဦးကို အသုံးပြုပါ။</a:t>
            </a:r>
            <a:endParaRPr>
              <a:latin typeface="Arial"/>
              <a:ea typeface="Arial"/>
              <a:cs typeface="Arial"/>
              <a:sym typeface="Arial"/>
            </a:endParaRPr>
          </a:p>
        </p:txBody>
      </p:sp>
      <p:sp>
        <p:nvSpPr>
          <p:cNvPr id="269" name="Google Shape;26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2400"/>
              <a:buNone/>
            </a:pPr>
            <a:r>
              <a:rPr b="0" i="0" lang="en-US" sz="1200" u="none" cap="none" strike="noStrike">
                <a:solidFill>
                  <a:schemeClr val="dk1"/>
                </a:solidFill>
                <a:latin typeface="Calibri"/>
                <a:ea typeface="Calibri"/>
                <a:cs typeface="Calibri"/>
                <a:sym typeface="Calibri"/>
              </a:rPr>
              <a:t>အခြားတစ်ဘက်တွင်</a:t>
            </a:r>
            <a:endParaRPr/>
          </a:p>
          <a:p>
            <a:pPr indent="0" lvl="0" marL="0" marR="0" rtl="0" algn="l">
              <a:lnSpc>
                <a:spcPct val="100000"/>
              </a:lnSpc>
              <a:spcBef>
                <a:spcPts val="0"/>
              </a:spcBef>
              <a:spcAft>
                <a:spcPts val="0"/>
              </a:spcAft>
              <a:buClr>
                <a:srgbClr val="000000"/>
              </a:buClr>
              <a:buSzPts val="1400"/>
              <a:buFont typeface="Arial"/>
              <a:buNone/>
            </a:pPr>
            <a:r>
              <a:rPr lang="en-US">
                <a:latin typeface="Arial"/>
                <a:ea typeface="Arial"/>
                <a:cs typeface="Arial"/>
                <a:sym typeface="Arial"/>
              </a:rPr>
              <a:t>တစ်ခုခုကို သင်မသိရှိပါက မှန်းဆ၍ ပြောမည့်အစား မသိကြောင်း ရိုးသားစွာ ပြောပါ။</a:t>
            </a:r>
            <a:endParaRPr>
              <a:latin typeface="Arial"/>
              <a:ea typeface="Arial"/>
              <a:cs typeface="Arial"/>
              <a:sym typeface="Arial"/>
            </a:endParaRPr>
          </a:p>
        </p:txBody>
      </p:sp>
      <p:sp>
        <p:nvSpPr>
          <p:cNvPr id="278" name="Google Shape;27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dk1"/>
              </a:buClr>
              <a:buSzPts val="2400"/>
              <a:buFont typeface="Arial"/>
              <a:buNone/>
            </a:pPr>
            <a:r>
              <a:rPr b="0" i="0" lang="en-US" sz="1200" u="none" cap="none" strike="noStrike">
                <a:solidFill>
                  <a:schemeClr val="dk1"/>
                </a:solidFill>
                <a:latin typeface="Calibri"/>
                <a:ea typeface="Calibri"/>
                <a:cs typeface="Calibri"/>
                <a:sym typeface="Calibri"/>
              </a:rPr>
              <a:t>ထို့ပြင် </a:t>
            </a:r>
            <a:r>
              <a:rPr lang="en-US" sz="1200">
                <a:latin typeface="Arial"/>
                <a:ea typeface="Arial"/>
                <a:cs typeface="Arial"/>
                <a:sym typeface="Arial"/>
              </a:rPr>
              <a:t>အရေးပေါ်အခြေအနေသည် လျှင်မြန်စွာ ပြောင်းလဲနေပါက ဒေသ၏ နောက်ဆုံးရ သတင်းအချက်အလက်များကို မျက်ခြေမပြတ် သိရှိအောင်နေပါ။</a:t>
            </a:r>
            <a:endParaRPr/>
          </a:p>
        </p:txBody>
      </p:sp>
      <p:sp>
        <p:nvSpPr>
          <p:cNvPr id="287" name="Google Shape;28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အခြေခံပစ္စည်းများ သို့မဟုတ် ဝန်ဆောင်မှုများကို ပေးအပ်သည့်အခါ </a:t>
            </a:r>
            <a:endParaRPr/>
          </a:p>
        </p:txBody>
      </p:sp>
      <p:sp>
        <p:nvSpPr>
          <p:cNvPr id="296" name="Google Shape;29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4760" lvl="0" marL="223838" rtl="0" algn="l">
              <a:lnSpc>
                <a:spcPct val="100000"/>
              </a:lnSpc>
              <a:spcBef>
                <a:spcPts val="0"/>
              </a:spcBef>
              <a:spcAft>
                <a:spcPts val="0"/>
              </a:spcAft>
              <a:buSzPts val="1400"/>
              <a:buNone/>
            </a:pPr>
            <a:r>
              <a:rPr i="1" lang="en-US" sz="1100">
                <a:solidFill>
                  <a:srgbClr val="3F3F3F"/>
                </a:solidFill>
                <a:latin typeface="Arial"/>
                <a:ea typeface="Arial"/>
                <a:cs typeface="Arial"/>
                <a:sym typeface="Arial"/>
              </a:rPr>
              <a:t>ဤသင်တန်းမှာ Lotus Circle ၏ ပံ့ပိုးမှုဖြင့် Asia Foundation နှင့် Good Practice Group တို့က ရေးသားပြုစု ထားသော အွန်လိုင်းမှ ပို့ချသည့် “စိတ်လူမှုပိုင်းဆိုင်ရာ အထောက်အပံ့ပေးခြင်း အခြေခံကျွမ်းကျင်မှု - သီရိလင်္ကာနိုင်ငံ ရှေ့တန်းကွင်းဆင်း တုံ့ပြန်ကူညီသူများအတွက် ရက်တိုသင်တန်း” ကို အခြေပြုထားပါသည်။ သီရိလင်္ကာမှ သင်တန်းတွင် ပါဝင်သော အကြောင်းအရာများ </a:t>
            </a:r>
            <a:r>
              <a:rPr i="1" lang="en-US" sz="1100">
                <a:latin typeface="Arial"/>
                <a:ea typeface="Arial"/>
                <a:cs typeface="Arial"/>
                <a:sym typeface="Arial"/>
              </a:rPr>
              <a:t>(</a:t>
            </a:r>
            <a:r>
              <a:rPr i="1" lang="en-US" sz="1100" u="sng">
                <a:solidFill>
                  <a:schemeClr val="hlink"/>
                </a:solidFill>
                <a:latin typeface="Arial"/>
                <a:ea typeface="Arial"/>
                <a:cs typeface="Arial"/>
                <a:sym typeface="Arial"/>
                <a:hlinkClick r:id="rId2"/>
              </a:rPr>
              <a:t>https://psychosocialskills.teachable.com/</a:t>
            </a:r>
            <a:r>
              <a:rPr i="1" lang="en-US" sz="1100">
                <a:latin typeface="Arial"/>
                <a:ea typeface="Arial"/>
                <a:cs typeface="Arial"/>
                <a:sym typeface="Arial"/>
              </a:rPr>
              <a:t>)</a:t>
            </a:r>
            <a:r>
              <a:rPr i="1" lang="en-US" sz="1100">
                <a:solidFill>
                  <a:srgbClr val="3F3F3F"/>
                </a:solidFill>
                <a:latin typeface="Arial"/>
                <a:ea typeface="Arial"/>
                <a:cs typeface="Arial"/>
                <a:sym typeface="Arial"/>
              </a:rPr>
              <a:t> မှာ အဖွဲ့အစည်း ပေါင်းစုံ အမြဲတမ်းကော်မတီ (Inter-Agency Standing Committee - IASC) မှ ထုတ်ဝေသော “စိတ်လူမှုပိုင်းဆိုင်ရာ အထောက်အပံ့ပေးခြင်း အခြေခံကျွမ်းကျင်မှု - ကိုဗစ် ၁၉ တုံ့ပြန်ဆောင်ရွက်သူများ အတွက် လမ်းညွှန်” မှ မှီငြမ်းပြုစု ထားပါသည်။</a:t>
            </a:r>
            <a:endParaRPr sz="1100">
              <a:solidFill>
                <a:srgbClr val="3F3F3F"/>
              </a:solidFill>
              <a:latin typeface="Arial"/>
              <a:ea typeface="Arial"/>
              <a:cs typeface="Arial"/>
              <a:sym typeface="Arial"/>
            </a:endParaRPr>
          </a:p>
          <a:p>
            <a:pPr indent="4760" lvl="0" marL="223838" rtl="0" algn="l">
              <a:lnSpc>
                <a:spcPct val="100000"/>
              </a:lnSpc>
              <a:spcBef>
                <a:spcPts val="0"/>
              </a:spcBef>
              <a:spcAft>
                <a:spcPts val="0"/>
              </a:spcAft>
              <a:buSzPts val="1400"/>
              <a:buNone/>
            </a:pPr>
            <a:r>
              <a:rPr i="1" lang="en-US" sz="1100">
                <a:solidFill>
                  <a:srgbClr val="3F3F3F"/>
                </a:solidFill>
                <a:latin typeface="Arial"/>
                <a:ea typeface="Arial"/>
                <a:cs typeface="Arial"/>
                <a:sym typeface="Arial"/>
              </a:rPr>
              <a:t>ဤဘာသာပြန်မှု/မှီငြမ်းပြုစုမှု  အဖွဲ့အစည်းပေါင်းစုံ အမြဲတမ်းကော်မတီ (IASC) မှ ရေးသားခြင်း မဟုတ်ပါ။ IASCသည် ဤဘာသာပြန်မှု/မှီငြမ်းပြုစုမှု၏ ပါဝင်အကြောင်းအရာများ သို့မဟုတ် တိကျမှန်ကန်မှုအတွက် တာဝန်မရှိပါ။ ဤ မှီငြမ်းပြုစုမှုတွင် ထပ်ဆောင်းစာအုပ်စာတမ်းများ ထည့်သွင်းထားပါသည်။ “ဤဘာသာပြန်ဆိုမှု/ဆီလျော်သလို ပြင်ဆင်ပြုစုထားမှုသည် အဖွဲ့အစည်းပေါင်းစုံ အမြဲတမ်းကော်မတီ (IASC) မှ စီစဉ်ဆောင်ရွက်ထားခြင်း မဟုတ်ပါ။ ဤဘာသာပြန်ဆိုမှု/ ဆီလျော်သလို ပြင်ဆင်ပြုစုထားမှုတွင် ပါဝင်သော အကြောင်းအရာများ သို့မဟုတ် တိကျ မှန်ကန်မှုတို့အတွက် IASC တွင် တာဝန်မရှိပါ။ မူရင်းအင်္ဂလိပ်ဘာသာဖြင့် ရေးသားထားသော ၂၀၂၀ တွင် ထုတ်ဝေ သည့် “Inter-Agency Standing Committee - Basic Psychosocial Skills: A Guide for COVID-19 Responders.’ License: CC BY-NC-SA 3.0 IGO ကိုသာ IASC မှ စီစဉ်ထုတ်ဝေထားသည့် အစစ်အမှန် စာရွက်စာတမ်းအဖြစ် တရားဝင်တာဝန်ခံပါသည်။”</a:t>
            </a:r>
            <a:r>
              <a:rPr i="1" lang="en-US" sz="1100" u="sng">
                <a:solidFill>
                  <a:schemeClr val="hlink"/>
                </a:solidFill>
                <a:latin typeface="Arial"/>
                <a:ea typeface="Arial"/>
                <a:cs typeface="Arial"/>
                <a:sym typeface="Arial"/>
                <a:hlinkClick r:id="rId3"/>
              </a:rPr>
              <a:t>https://app.mhpss.net/resource/basic-psychosocial-skills-a-guide-for-covid-</a:t>
            </a:r>
            <a:r>
              <a:rPr i="1" lang="en-US" sz="1100">
                <a:solidFill>
                  <a:srgbClr val="3F3F3F"/>
                </a:solidFill>
                <a:latin typeface="Arial"/>
                <a:ea typeface="Arial"/>
                <a:cs typeface="Arial"/>
                <a:sym typeface="Arial"/>
              </a:rPr>
              <a:t>19-responders</a:t>
            </a:r>
            <a:endParaRPr sz="1100">
              <a:solidFill>
                <a:srgbClr val="3F3F3F"/>
              </a:solidFill>
              <a:latin typeface="Arial"/>
              <a:ea typeface="Arial"/>
              <a:cs typeface="Arial"/>
              <a:sym typeface="Arial"/>
            </a:endParaRPr>
          </a:p>
          <a:p>
            <a:pPr indent="4760" lvl="0" marL="223838" rtl="0" algn="l">
              <a:lnSpc>
                <a:spcPct val="100000"/>
              </a:lnSpc>
              <a:spcBef>
                <a:spcPts val="0"/>
              </a:spcBef>
              <a:spcAft>
                <a:spcPts val="0"/>
              </a:spcAft>
              <a:buSzPts val="1400"/>
              <a:buNone/>
            </a:pPr>
            <a:r>
              <a:rPr i="1" lang="en-US" sz="1100">
                <a:solidFill>
                  <a:srgbClr val="3F3F3F"/>
                </a:solidFill>
                <a:latin typeface="Arial"/>
                <a:ea typeface="Arial"/>
                <a:cs typeface="Arial"/>
                <a:sym typeface="Arial"/>
              </a:rPr>
              <a:t>ဤဘာသာပြန်ဆိုမှု/ ဆီလျော်သလို ပြင်ဆင်ပြုစုထားမှုကို မူလထုတ်ဝေမှု နှင့် ဆက်လက်ပြင်ဆင်ပြုစုခြင်းများ အတွက်လိုင်စင်နှင့် တူညီသောလိုင်စင်ဖြင့် ထုတ်ဝေပါသည်။</a:t>
            </a:r>
            <a:endParaRPr sz="1100">
              <a:solidFill>
                <a:srgbClr val="3F3F3F"/>
              </a:solidFill>
              <a:latin typeface="Arial"/>
              <a:ea typeface="Arial"/>
              <a:cs typeface="Arial"/>
              <a:sym typeface="Arial"/>
            </a:endParaRPr>
          </a:p>
          <a:p>
            <a:pPr indent="4760" lvl="0" marL="223838" rtl="0" algn="l">
              <a:lnSpc>
                <a:spcPct val="100000"/>
              </a:lnSpc>
              <a:spcBef>
                <a:spcPts val="0"/>
              </a:spcBef>
              <a:spcAft>
                <a:spcPts val="0"/>
              </a:spcAft>
              <a:buSzPts val="1400"/>
              <a:buNone/>
            </a:pPr>
            <a:r>
              <a:rPr i="1" lang="en-US" sz="1100">
                <a:solidFill>
                  <a:srgbClr val="3F3F3F"/>
                </a:solidFill>
                <a:latin typeface="Arial"/>
                <a:ea typeface="Arial"/>
                <a:cs typeface="Arial"/>
                <a:sym typeface="Arial"/>
              </a:rPr>
              <a:t>CC BY-NC-SA 3.0 IGO </a:t>
            </a:r>
            <a:r>
              <a:rPr i="1" lang="en-US" sz="1100">
                <a:latin typeface="Arial"/>
                <a:ea typeface="Arial"/>
                <a:cs typeface="Arial"/>
                <a:sym typeface="Arial"/>
              </a:rPr>
              <a:t>(</a:t>
            </a:r>
            <a:r>
              <a:rPr i="1" lang="en-US" sz="1100" u="sng">
                <a:solidFill>
                  <a:schemeClr val="hlink"/>
                </a:solidFill>
                <a:latin typeface="Arial"/>
                <a:ea typeface="Arial"/>
                <a:cs typeface="Arial"/>
                <a:sym typeface="Arial"/>
                <a:hlinkClick r:id="rId4"/>
              </a:rPr>
              <a:t>https://creativecommons.org/licenses/by-nc-sa/3.0/</a:t>
            </a:r>
            <a:r>
              <a:rPr i="1" lang="en-US" sz="1100">
                <a:latin typeface="Arial"/>
                <a:ea typeface="Arial"/>
                <a:cs typeface="Arial"/>
                <a:sym typeface="Arial"/>
              </a:rPr>
              <a:t>)</a:t>
            </a:r>
            <a:endParaRPr/>
          </a:p>
          <a:p>
            <a:pPr indent="4760" lvl="0" marL="223838" rtl="0" algn="l">
              <a:lnSpc>
                <a:spcPct val="100000"/>
              </a:lnSpc>
              <a:spcBef>
                <a:spcPts val="0"/>
              </a:spcBef>
              <a:spcAft>
                <a:spcPts val="0"/>
              </a:spcAft>
              <a:buSzPts val="1400"/>
              <a:buNone/>
            </a:pPr>
            <a:r>
              <a:rPr i="1" lang="en-US" sz="1100">
                <a:solidFill>
                  <a:srgbClr val="3F3F3F"/>
                </a:solidFill>
                <a:latin typeface="Arial"/>
                <a:ea typeface="Arial"/>
                <a:cs typeface="Arial"/>
                <a:sym typeface="Arial"/>
              </a:rPr>
              <a:t>သင်တန်းအတွက် ရုပ်ပုံများကို UNFPA မြန်မာမှ ပေးအပ်သည်။ </a:t>
            </a:r>
            <a:endParaRPr sz="1100">
              <a:solidFill>
                <a:srgbClr val="3F3F3F"/>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33" name="Google Shape;133;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ctr">
              <a:lnSpc>
                <a:spcPct val="170000"/>
              </a:lnSpc>
              <a:spcBef>
                <a:spcPts val="0"/>
              </a:spcBef>
              <a:spcAft>
                <a:spcPts val="0"/>
              </a:spcAft>
              <a:buClr>
                <a:schemeClr val="lt1"/>
              </a:buClr>
              <a:buSzPts val="1200"/>
              <a:buNone/>
            </a:pPr>
            <a:r>
              <a:rPr b="1" lang="en-US" sz="1200">
                <a:latin typeface="Arial"/>
                <a:ea typeface="Arial"/>
                <a:cs typeface="Arial"/>
                <a:sym typeface="Arial"/>
              </a:rPr>
              <a:t>အစားအစာ၊ ရေ သို့မဟုတ် အခြားသူများအတွက် ဈေးဝယ်ပေးခြင်း စသည်ဖြင့် အခြေခံပစ္စည်းများနှင့် ဝန်ဆောင်မှုများကို သင်ကိုယ်တိုင်ပေးနိုင်ပါသည်။ သို့သော် ထိုအရာအားလုံးကို သင်‌ပေးနိုင်ရမည်ဟု မခံစားပါနှင့်။</a:t>
            </a:r>
            <a:endParaRPr/>
          </a:p>
        </p:txBody>
      </p:sp>
      <p:sp>
        <p:nvSpPr>
          <p:cNvPr id="305" name="Google Shape;30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သတင်းအချက်အလက်များပေးခြင်းကဲ့သို့ပင် ဝန်ဆောင်မှုများပေးရာတွင်လည်း သင့်အတွက် အောက်ပါတို့ကို လိုအပ်ကြောင်း သတိပြုပါ။</a:t>
            </a:r>
            <a:endParaRPr/>
          </a:p>
          <a:p>
            <a:pPr indent="0" lvl="0" marL="0" rtl="0" algn="l">
              <a:lnSpc>
                <a:spcPct val="100000"/>
              </a:lnSpc>
              <a:spcBef>
                <a:spcPts val="0"/>
              </a:spcBef>
              <a:spcAft>
                <a:spcPts val="0"/>
              </a:spcAft>
              <a:buSzPts val="1400"/>
              <a:buNone/>
            </a:pPr>
            <a:r>
              <a:rPr lang="en-US"/>
              <a:t> </a:t>
            </a:r>
            <a:endParaRPr/>
          </a:p>
          <a:p>
            <a:pPr indent="-457200" lvl="0" marL="457200" rtl="0" algn="l">
              <a:lnSpc>
                <a:spcPct val="150000"/>
              </a:lnSpc>
              <a:spcBef>
                <a:spcPts val="0"/>
              </a:spcBef>
              <a:spcAft>
                <a:spcPts val="0"/>
              </a:spcAft>
              <a:buClr>
                <a:schemeClr val="dk1"/>
              </a:buClr>
              <a:buSzPts val="1300"/>
              <a:buChar char="•"/>
            </a:pPr>
            <a:r>
              <a:rPr b="0" lang="en-US" sz="1200">
                <a:latin typeface="Arial"/>
                <a:ea typeface="Arial"/>
                <a:cs typeface="Arial"/>
                <a:sym typeface="Arial"/>
              </a:rPr>
              <a:t>သင့်အဖို့ မည်သည်က ဖြစ်နိုင်ပြီး မည်သည်က မဖြစ်နိုင်သည်ကို သိရှိသတိပြုပါ။</a:t>
            </a:r>
            <a:endParaRPr/>
          </a:p>
          <a:p>
            <a:pPr indent="-457200" lvl="0" marL="457200" rtl="0" algn="l">
              <a:lnSpc>
                <a:spcPct val="150000"/>
              </a:lnSpc>
              <a:spcBef>
                <a:spcPts val="0"/>
              </a:spcBef>
              <a:spcAft>
                <a:spcPts val="0"/>
              </a:spcAft>
              <a:buClr>
                <a:schemeClr val="dk1"/>
              </a:buClr>
              <a:buSzPts val="1300"/>
              <a:buChar char="•"/>
            </a:pPr>
            <a:r>
              <a:rPr b="0" lang="en-US" sz="1200">
                <a:latin typeface="Arial"/>
                <a:ea typeface="Arial"/>
                <a:cs typeface="Arial"/>
                <a:sym typeface="Arial"/>
              </a:rPr>
              <a:t>ပစ္စည်းများ မဝယ်ယူမီ သူတို့နှင့် အတည်ပြုချက်ယူပါ။</a:t>
            </a:r>
            <a:endParaRPr/>
          </a:p>
          <a:p>
            <a:pPr indent="0" lvl="0" marL="0" rtl="0" algn="l">
              <a:lnSpc>
                <a:spcPct val="100000"/>
              </a:lnSpc>
              <a:spcBef>
                <a:spcPts val="0"/>
              </a:spcBef>
              <a:spcAft>
                <a:spcPts val="0"/>
              </a:spcAft>
              <a:buSzPts val="1400"/>
              <a:buNone/>
            </a:pPr>
            <a:br>
              <a:rPr lang="en-US"/>
            </a:br>
            <a:endParaRPr/>
          </a:p>
        </p:txBody>
      </p:sp>
      <p:sp>
        <p:nvSpPr>
          <p:cNvPr id="314" name="Google Shape;31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latin typeface="Arial"/>
                <a:ea typeface="Arial"/>
                <a:cs typeface="Arial"/>
                <a:sym typeface="Arial"/>
              </a:rPr>
              <a:t>အချိန်တိုင်းတွင် သင်ကိုယ်တိုင်၏ ကျန်းမာရေး နှင့် ဘေးကင်းလုံခြုံရေး အတွက် လိုအပ်သော ကာကွယ်မှုများ ဆောင်ရွက်ရန်အတွက် သတိရပါ။ </a:t>
            </a:r>
            <a:r>
              <a:rPr b="1" lang="en-US"/>
              <a:t> </a:t>
            </a:r>
            <a:endParaRPr/>
          </a:p>
        </p:txBody>
      </p:sp>
      <p:sp>
        <p:nvSpPr>
          <p:cNvPr id="323" name="Google Shape;32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ဤဗီဒီယိုတွင် လက်တွေ့အကူအညီပေးခြင်းအဖြစ် လူများကို အခြားသူများနှင့် ချိတ်ဆက်ပေးခြင်းအား လေ့လာရပါမည်။</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32" name="Google Shape;332;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သင်သည် လက်တွေ့အကူအညီများကို ချက်ချင်း ပေးနိုင်သည့်အခြေအနေမရှိပါက လူများကို အခြားလက်တွေ့ အကူအညီပေးနေသူများထံမှ ရယူနိုင်ရန် ချိတ်ဆက်ပေးခြင်းမှာ အကူအညီဖြစ်စေပါသည်။</a:t>
            </a:r>
            <a:endParaRPr/>
          </a:p>
        </p:txBody>
      </p:sp>
      <p:sp>
        <p:nvSpPr>
          <p:cNvPr id="340" name="Google Shape;34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ctr">
              <a:lnSpc>
                <a:spcPct val="150000"/>
              </a:lnSpc>
              <a:spcBef>
                <a:spcPts val="0"/>
              </a:spcBef>
              <a:spcAft>
                <a:spcPts val="0"/>
              </a:spcAft>
              <a:buClr>
                <a:srgbClr val="FFFFFF"/>
              </a:buClr>
              <a:buSzPts val="2400"/>
              <a:buNone/>
            </a:pPr>
            <a:r>
              <a:rPr b="1" lang="en-US">
                <a:solidFill>
                  <a:srgbClr val="FFFFFF"/>
                </a:solidFill>
                <a:latin typeface="Arial"/>
                <a:ea typeface="Arial"/>
                <a:cs typeface="Arial"/>
                <a:sym typeface="Arial"/>
              </a:rPr>
              <a:t>လိုအပ်သည့် ဝန်ဆောင်မှုများ သို့မဟုတ် ပစ္စည်းများကို သင် တိုက်ရီုက် မပေးနိုင်ဘဲ အခြားဝန်ဆောင်မှုပေးသူများက ဖြည့်ဆည်းပေးနိုင်သည့် အခြေအနေများလည်း ရှိပါသည်။</a:t>
            </a:r>
            <a:endParaRPr/>
          </a:p>
        </p:txBody>
      </p:sp>
      <p:sp>
        <p:nvSpPr>
          <p:cNvPr id="347" name="Google Shape;347;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60000"/>
              </a:lnSpc>
              <a:spcBef>
                <a:spcPts val="0"/>
              </a:spcBef>
              <a:spcAft>
                <a:spcPts val="0"/>
              </a:spcAft>
              <a:buClr>
                <a:schemeClr val="dk1"/>
              </a:buClr>
              <a:buSzPts val="2000"/>
              <a:buNone/>
            </a:pPr>
            <a:r>
              <a:rPr b="1" lang="en-US" sz="1200">
                <a:latin typeface="Arial"/>
                <a:ea typeface="Arial"/>
                <a:cs typeface="Arial"/>
                <a:sym typeface="Arial"/>
              </a:rPr>
              <a:t>ရပ်ရွာလူထုနှင့် ဝန်ဆောင်မှုများ၊ အကူအညီများကို ချိတ်ဆက်ပေးခြင်းမှာ ပံ့ပိုးကူညီရာတွင် မရှိမဖြစ်သော အစိတ်အပိုင်းဖြစ်သည်။ </a:t>
            </a:r>
            <a:endParaRPr/>
          </a:p>
        </p:txBody>
      </p:sp>
      <p:sp>
        <p:nvSpPr>
          <p:cNvPr id="355" name="Google Shape;355;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60000"/>
              </a:lnSpc>
              <a:spcBef>
                <a:spcPts val="0"/>
              </a:spcBef>
              <a:spcAft>
                <a:spcPts val="0"/>
              </a:spcAft>
              <a:buSzPts val="1400"/>
              <a:buNone/>
            </a:pPr>
            <a:r>
              <a:rPr lang="en-US" sz="1200">
                <a:latin typeface="Arial"/>
                <a:ea typeface="Arial"/>
                <a:cs typeface="Arial"/>
                <a:sym typeface="Arial"/>
              </a:rPr>
              <a:t>ထိရောက်စွာ ချိတ်ဆက်ပေးနိုင်ရန် သင့်တို့၏ နယ်မြေဒေသတွင် လုပ်ငန်းဆောင်ရွက်နေသော အဖွဲ့အစည်းများအားလုံး</a:t>
            </a:r>
            <a:r>
              <a:rPr lang="en-US">
                <a:latin typeface="Arial"/>
                <a:ea typeface="Arial"/>
                <a:cs typeface="Arial"/>
                <a:sym typeface="Arial"/>
              </a:rPr>
              <a:t> နှင့် ထိုအဖွဲ့များသို့ မည်သို့ဆက်သွယ်ရမည်ကို စာရင်းပြုလုပ်ထားပါ။</a:t>
            </a:r>
            <a:endParaRPr sz="1200">
              <a:latin typeface="Arial"/>
              <a:ea typeface="Arial"/>
              <a:cs typeface="Arial"/>
              <a:sym typeface="Arial"/>
            </a:endParaRPr>
          </a:p>
        </p:txBody>
      </p:sp>
      <p:sp>
        <p:nvSpPr>
          <p:cNvPr id="366" name="Google Shape;366;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လူများကို အခြားလက်တွေ့အကူအညီများနှင့် အောင်မြင်စွာ ချိတ်ဆက်ပေးနိုင်ရန်</a:t>
            </a:r>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ပထမဦးစွာ</a:t>
            </a:r>
            <a:endParaRPr/>
          </a:p>
          <a:p>
            <a:pPr indent="-342900" lvl="1" marL="800100" rtl="0" algn="l">
              <a:lnSpc>
                <a:spcPct val="150000"/>
              </a:lnSpc>
              <a:spcBef>
                <a:spcPts val="0"/>
              </a:spcBef>
              <a:spcAft>
                <a:spcPts val="0"/>
              </a:spcAft>
              <a:buClr>
                <a:schemeClr val="dk1"/>
              </a:buClr>
              <a:buSzPts val="2800"/>
              <a:buChar char="•"/>
            </a:pPr>
            <a:r>
              <a:rPr b="0" lang="en-US" sz="2800">
                <a:latin typeface="Arial"/>
                <a:ea typeface="Arial"/>
                <a:cs typeface="Arial"/>
                <a:sym typeface="Arial"/>
              </a:rPr>
              <a:t>သူတို့၏ လူမှုရေး အကူအညီများ ဖော်ထုတ်ပါ (ဥပမာ - မိသားစု၊ မိတ်ဆွေများ နှင့် အိမ်နီးချင်းများ)</a:t>
            </a:r>
            <a:endParaRPr/>
          </a:p>
          <a:p>
            <a:pPr indent="-342900" lvl="1" marL="800100" rtl="0" algn="l">
              <a:lnSpc>
                <a:spcPct val="150000"/>
              </a:lnSpc>
              <a:spcBef>
                <a:spcPts val="0"/>
              </a:spcBef>
              <a:spcAft>
                <a:spcPts val="0"/>
              </a:spcAft>
              <a:buClr>
                <a:schemeClr val="dk1"/>
              </a:buClr>
              <a:buSzPts val="2800"/>
              <a:buChar char="•"/>
            </a:pPr>
            <a:r>
              <a:rPr b="0" lang="en-US" sz="2800">
                <a:latin typeface="Arial"/>
                <a:ea typeface="Arial"/>
                <a:cs typeface="Arial"/>
                <a:sym typeface="Arial"/>
              </a:rPr>
              <a:t>ဒေသအတွင်းရှိ ဝန်ဆောင်မှုပေးသူများကို ဖော်ထုတ်ပါ (ဥပမာ - အစိုးရမဟုတ်သော အဖွဲ့အစည်းများ၊ လူထုအခြေပြုအဖွဲ့အစည်းများ နှင့် ဘာသာရေး အဖွဲ့အစည်းများ စသည်)</a:t>
            </a:r>
            <a:endParaRPr/>
          </a:p>
          <a:p>
            <a:pPr indent="0" lvl="0" marL="0" rtl="0" algn="l">
              <a:lnSpc>
                <a:spcPct val="100000"/>
              </a:lnSpc>
              <a:spcBef>
                <a:spcPts val="0"/>
              </a:spcBef>
              <a:spcAft>
                <a:spcPts val="0"/>
              </a:spcAft>
              <a:buSzPts val="1400"/>
              <a:buNone/>
            </a:pPr>
            <a:br>
              <a:rPr lang="en-US"/>
            </a:br>
            <a:endParaRPr/>
          </a:p>
        </p:txBody>
      </p:sp>
      <p:sp>
        <p:nvSpPr>
          <p:cNvPr id="373" name="Google Shape;373;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7800" lvl="1" marL="457200" rtl="0" algn="l">
              <a:lnSpc>
                <a:spcPct val="150000"/>
              </a:lnSpc>
              <a:spcBef>
                <a:spcPts val="0"/>
              </a:spcBef>
              <a:spcAft>
                <a:spcPts val="0"/>
              </a:spcAft>
              <a:buClr>
                <a:schemeClr val="dk1"/>
              </a:buClr>
              <a:buSzPts val="2800"/>
              <a:buChar char="•"/>
            </a:pPr>
            <a:r>
              <a:rPr b="1" lang="en-US" sz="2800">
                <a:latin typeface="Arial"/>
                <a:ea typeface="Arial"/>
                <a:cs typeface="Arial"/>
                <a:sym typeface="Arial"/>
              </a:rPr>
              <a:t> အကူအညီအတွက် ဖော်ထုတ်တွေ့ရှိထားသော ရင်းမြစ်များသို့ သွားလိုခြင်း ရှိမရှိ သူတို့အား မေးမြန်းပါ။ </a:t>
            </a:r>
            <a:endParaRPr/>
          </a:p>
          <a:p>
            <a:pPr indent="-177800" lvl="1" marL="457200" rtl="0" algn="l">
              <a:lnSpc>
                <a:spcPct val="150000"/>
              </a:lnSpc>
              <a:spcBef>
                <a:spcPts val="0"/>
              </a:spcBef>
              <a:spcAft>
                <a:spcPts val="0"/>
              </a:spcAft>
              <a:buSzPts val="2800"/>
              <a:buChar char="•"/>
            </a:pPr>
            <a:r>
              <a:rPr b="1" lang="en-US" sz="2800">
                <a:latin typeface="Arial"/>
                <a:ea typeface="Arial"/>
                <a:cs typeface="Arial"/>
                <a:sym typeface="Arial"/>
              </a:rPr>
              <a:t> ဖော်ထုတ်တွေ့ရှိထားသော ရင်းမြစ် ပုဂ္ဂိုလ်များ၊ အဖွဲ့အစည်းများအား မေးမြန်းပါ။</a:t>
            </a:r>
            <a:endParaRPr b="1" sz="3600">
              <a:latin typeface="Arial"/>
              <a:ea typeface="Arial"/>
              <a:cs typeface="Arial"/>
              <a:sym typeface="Arial"/>
            </a:endParaRPr>
          </a:p>
        </p:txBody>
      </p:sp>
      <p:sp>
        <p:nvSpPr>
          <p:cNvPr id="381" name="Google Shape;381;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000" u="none" cap="none" strike="noStrike">
                <a:solidFill>
                  <a:schemeClr val="dk1"/>
                </a:solidFill>
                <a:latin typeface="Calibri"/>
                <a:ea typeface="Calibri"/>
                <a:cs typeface="Calibri"/>
                <a:sym typeface="Calibri"/>
              </a:rPr>
              <a:t>မော်ဂျူးလမ်းညွှန် - ဤသင်တန်းတွင် မော်ဂျူး ၅ ခု ပါဝင်သည်။ ၎င်းတို့မှာ သင်ကိုယ်တိုင်၏ ကျန်းမာပျော်ရွှင်မှု၊ နေ့စဉ် ထိတွေ့ဆက်ဆံမှုများတွင် အားပေးပံ့ပိုးသော ဆက်သွယ်ပြောဆိုမှုများ၊ လက်တွေ့ကျ သော အကူအညီများ ပေးအပ်ခြင်း၊ စိတ်ဖိစီးမှု ခံစားနေရသူများကို ကူညီပံ့ပိုးပေးခြင်း၊ သီးခြားအခြေအနေများတွင် ကူညီပံ့ပိုးခြင်း တို့ဖြစ်သည်။ </a:t>
            </a:r>
            <a:endParaRPr/>
          </a:p>
          <a:p>
            <a:pPr indent="-228600" lvl="0" marL="457200" marR="0" rtl="0" algn="l">
              <a:lnSpc>
                <a:spcPct val="100000"/>
              </a:lnSpc>
              <a:spcBef>
                <a:spcPts val="0"/>
              </a:spcBef>
              <a:spcAft>
                <a:spcPts val="0"/>
              </a:spcAft>
              <a:buSzPts val="1400"/>
              <a:buNone/>
            </a:pPr>
            <a:r>
              <a:rPr b="0" i="0" lang="en-US" sz="1000" u="none" cap="none" strike="noStrike">
                <a:solidFill>
                  <a:schemeClr val="dk1"/>
                </a:solidFill>
                <a:latin typeface="Calibri"/>
                <a:ea typeface="Calibri"/>
                <a:cs typeface="Calibri"/>
                <a:sym typeface="Calibri"/>
              </a:rPr>
              <a:t>ထိုမော်ဂျူးများတွင် ဖော်ထုတ်ဆွေးနွေးသည့် ခေါင်းစဉ်များမှာ အဓိကအားဖြင့် ရှေ့တန်းကွင်းဆင်း ဝန်ထမ်းများအတွက် ဒီဇိုင်းရေးဆွဲထားပါသည်။ ထိုကျွမ်းကျင်မှုများမှာ ရပ်ရွာလူထုနှင့် တစ်ဦးချင်းစီ၏ အရေးပေါ်အခြေအနေများအတွက်လည်း အသုံးပြုနိုင်သောကြောင့် ဖြစ်ပါသည်။</a:t>
            </a:r>
            <a:endParaRPr/>
          </a:p>
        </p:txBody>
      </p:sp>
      <p:sp>
        <p:nvSpPr>
          <p:cNvPr id="140" name="Google Shape;140;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ထို့နောက်</a:t>
            </a:r>
            <a:endParaRPr/>
          </a:p>
          <a:p>
            <a:pPr indent="-203200" lvl="1" marL="457200" rtl="0" algn="l">
              <a:lnSpc>
                <a:spcPct val="150000"/>
              </a:lnSpc>
              <a:spcBef>
                <a:spcPts val="0"/>
              </a:spcBef>
              <a:spcAft>
                <a:spcPts val="0"/>
              </a:spcAft>
              <a:buSzPts val="3200"/>
              <a:buChar char="•"/>
            </a:pPr>
            <a:r>
              <a:rPr b="0" lang="en-US" sz="3200">
                <a:latin typeface="Quattrocento Sans"/>
                <a:ea typeface="Quattrocento Sans"/>
                <a:cs typeface="Quattrocento Sans"/>
                <a:sym typeface="Quattrocento Sans"/>
              </a:rPr>
              <a:t> </a:t>
            </a:r>
            <a:r>
              <a:rPr b="0" lang="en-US" sz="3200">
                <a:latin typeface="Arial"/>
                <a:ea typeface="Arial"/>
                <a:cs typeface="Arial"/>
                <a:sym typeface="Arial"/>
              </a:rPr>
              <a:t> ဖော်ထုတ်တွေ့ရှိထားသော ရင်းမြစ်များထံ ဆက်သွယ်နိုင်မည့် အသေးစိတ်အချက်အလက်များ ပေးပါ။  </a:t>
            </a:r>
            <a:endParaRPr/>
          </a:p>
          <a:p>
            <a:pPr indent="-203200" lvl="1" marL="457200" rtl="0" algn="l">
              <a:lnSpc>
                <a:spcPct val="150000"/>
              </a:lnSpc>
              <a:spcBef>
                <a:spcPts val="0"/>
              </a:spcBef>
              <a:spcAft>
                <a:spcPts val="0"/>
              </a:spcAft>
              <a:buSzPts val="3200"/>
              <a:buChar char="•"/>
            </a:pPr>
            <a:r>
              <a:rPr b="0" lang="en-US" sz="3200">
                <a:latin typeface="Arial"/>
                <a:ea typeface="Arial"/>
                <a:cs typeface="Arial"/>
                <a:sym typeface="Arial"/>
              </a:rPr>
              <a:t>ဖော်ထုတ်တွေ့ရှိထားသော ရင်းမြစ်များနှင့် ဖိစီးမှု ခံစားနေရသူများကို ဆက်သွယ်ပေးပါ။</a:t>
            </a:r>
            <a:endParaRPr b="0" sz="3200">
              <a:latin typeface="Quattrocento Sans"/>
              <a:ea typeface="Quattrocento Sans"/>
              <a:cs typeface="Quattrocento Sans"/>
              <a:sym typeface="Quattrocento Sans"/>
            </a:endParaRPr>
          </a:p>
        </p:txBody>
      </p:sp>
      <p:sp>
        <p:nvSpPr>
          <p:cNvPr id="389" name="Google Shape;389;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ဖိစီးမှု ခံစားနေရသူများကို အကူအညီပေးသည့် ဝန်ဆောင်မှုများ သို့မဟုတ် လူများနှင့်  မြန်ဆန်စွာ ချိတ်ဆက်ပေး နိုင်ရန် သေချာပါစေ။ အစားအစာ၊ ရေ၊ ခိုလှုံစရာ၊ အရေးပေါ် ဆေးကုသမှု သို့မဟုတ် လူမှုရေးဝန်ဆောင်မှု လိုအပ်နေသူများကို ချိတ်ဆက်ပေးသည့်အခါ သူတို့၏ ဘေးကင်းလုံခြုံမှုနှင့် ကာကွယ်စောင့်ရှောက်မှု ရရှိ သေချာစေရေးကို သတိပြုပါ။ </a:t>
            </a:r>
            <a:endParaRPr/>
          </a:p>
        </p:txBody>
      </p:sp>
      <p:sp>
        <p:nvSpPr>
          <p:cNvPr id="397" name="Google Shape;397;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ချိတ်ဆက်မှု ပြုလုပ်ပေးပြီးသည့်အခါ လိုအပ်သည့်အကူအညီများ ရရှိကြောင်းသေချာစေရန် နောက်ဆက်တွဲ ဆက်လက်ကူညီရန် အရေးကြီးပါသည်။ </a:t>
            </a:r>
            <a:endParaRPr/>
          </a:p>
        </p:txBody>
      </p:sp>
      <p:sp>
        <p:nvSpPr>
          <p:cNvPr id="404" name="Google Shape;404;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12" name="Google Shape;412;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လက်တွေ့ကျသော အကူအညီများပေးသည့်အခါ သင်သည် လူများကို သူတို့ကိုယ်သူတို့ ကူညီနိုင်ရန် ပံ့ပိုးပေးခြင်းကိုလည်း ပြုလုပ်နိုင်သည်။ </a:t>
            </a:r>
            <a:endParaRPr/>
          </a:p>
        </p:txBody>
      </p:sp>
      <p:sp>
        <p:nvSpPr>
          <p:cNvPr id="420" name="Google Shape;420;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rgbClr val="FFFFFF"/>
              </a:buClr>
              <a:buSzPts val="1400"/>
              <a:buNone/>
            </a:pPr>
            <a:r>
              <a:rPr lang="en-US">
                <a:solidFill>
                  <a:srgbClr val="FFFFFF"/>
                </a:solidFill>
                <a:latin typeface="Arial"/>
                <a:ea typeface="Arial"/>
                <a:cs typeface="Arial"/>
                <a:sym typeface="Arial"/>
              </a:rPr>
              <a:t>လူများ ကောင်းစွာ လှုပ်ရှားလုပ်ဆောင်နိုင်ရန်အတွက် </a:t>
            </a:r>
            <a:r>
              <a:rPr lang="en-US">
                <a:latin typeface="Arial"/>
                <a:ea typeface="Arial"/>
                <a:cs typeface="Arial"/>
                <a:sym typeface="Arial"/>
              </a:rPr>
              <a:t>သူတို့၏ဘဝတွင် အချို့အရာများကို စီမံထိန်းချုပ်နိုင်သေးသည်ဟူသော ခံစားချက်ကို လိုအပ်ပါသည်။ </a:t>
            </a:r>
            <a:endParaRPr>
              <a:solidFill>
                <a:srgbClr val="FFFFFF"/>
              </a:solidFill>
              <a:latin typeface="Arial"/>
              <a:ea typeface="Arial"/>
              <a:cs typeface="Arial"/>
              <a:sym typeface="Arial"/>
            </a:endParaRPr>
          </a:p>
        </p:txBody>
      </p:sp>
      <p:sp>
        <p:nvSpPr>
          <p:cNvPr id="429" name="Google Shape;429;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အခြားသူများကို အကောင်းဆုံး ပံ့ပိုးပေးနိုင်သည့် နည်းလမ်းမှာ သူတို့ကိုယ်သူတို့ ကူညီနိုင်အောင် ကူညီပံ့ပိုးပေးခြင်းပင် ဖြစ်သည်။</a:t>
            </a:r>
            <a:endParaRPr>
              <a:latin typeface="Arial"/>
              <a:ea typeface="Arial"/>
              <a:cs typeface="Arial"/>
              <a:sym typeface="Arial"/>
            </a:endParaRPr>
          </a:p>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ဤသည်မှာ နောက်ထပ်လူများကို ကူညီနိုင်ရန် သင့်အတွက် ခွန်အား နှင့် အချိန်တို့ကိုလည်း ပိုမိုရရှိစေသည်။</a:t>
            </a:r>
            <a:br>
              <a:rPr lang="en-US"/>
            </a:br>
            <a:endParaRPr/>
          </a:p>
        </p:txBody>
      </p:sp>
      <p:sp>
        <p:nvSpPr>
          <p:cNvPr id="437" name="Google Shape;437;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solidFill>
                  <a:srgbClr val="FFFFFF"/>
                </a:solidFill>
                <a:latin typeface="Arial"/>
                <a:ea typeface="Arial"/>
                <a:cs typeface="Arial"/>
                <a:sym typeface="Arial"/>
              </a:rPr>
              <a:t>ထို့ကြောင့် သတင်းအချက်အလက်များနှင့် ဝန်ဆောင်မှုများကို သူတို့ကိုယ်တိုင် ရယူနိုင်စေရန်အတွက် လမ်းညွှန်ပေးခြင်း နှင့် လိုက်ပါဆောင်ရွက်ပေးခြင်းမှာ အရေးကြီးပါသည်။</a:t>
            </a:r>
            <a:endParaRPr/>
          </a:p>
          <a:p>
            <a:pPr indent="0" lvl="0" marL="0" rtl="0" algn="l">
              <a:lnSpc>
                <a:spcPct val="100000"/>
              </a:lnSpc>
              <a:spcBef>
                <a:spcPts val="0"/>
              </a:spcBef>
              <a:spcAft>
                <a:spcPts val="0"/>
              </a:spcAft>
              <a:buSzPts val="1400"/>
              <a:buNone/>
            </a:pPr>
            <a:br>
              <a:rPr lang="en-US"/>
            </a:br>
            <a:br>
              <a:rPr lang="en-US"/>
            </a:br>
            <a:endParaRPr/>
          </a:p>
          <a:p>
            <a:pPr indent="0" lvl="0" marL="0" rtl="0" algn="l">
              <a:lnSpc>
                <a:spcPct val="100000"/>
              </a:lnSpc>
              <a:spcBef>
                <a:spcPts val="0"/>
              </a:spcBef>
              <a:spcAft>
                <a:spcPts val="0"/>
              </a:spcAft>
              <a:buSzPts val="1400"/>
              <a:buNone/>
            </a:pPr>
            <a:br>
              <a:rPr lang="en-US"/>
            </a:br>
            <a:endParaRPr/>
          </a:p>
        </p:txBody>
      </p:sp>
      <p:sp>
        <p:nvSpPr>
          <p:cNvPr id="445" name="Google Shape;445;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လူများအား သူတို့ကိုယ်သူတို့ ကူညီနိုင်ရန် ပံ့ပိုးပေးရာတွင် အသုံးပြုနိုင်သည့် နည်းလမ်းတစ်ခုရှိပါသည်။ </a:t>
            </a:r>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၎င်းကို ရပ်-စဉ်းစား-သွား နည်းလမ်းဟု ခေါ်ပါသည်။ ၎င်းကို လူများ သူတို့၏ ကိုယ်ပိုင်ပြဿနာကို ဖြေရှင်းနိုင်ရန် ကူညီပေးရာတွင် အသုံးပြုနိုင်သည်။</a:t>
            </a:r>
            <a:endParaRPr/>
          </a:p>
          <a:p>
            <a:pPr indent="0" lvl="0" marL="0" rtl="0" algn="l">
              <a:lnSpc>
                <a:spcPct val="100000"/>
              </a:lnSpc>
              <a:spcBef>
                <a:spcPts val="0"/>
              </a:spcBef>
              <a:spcAft>
                <a:spcPts val="0"/>
              </a:spcAft>
              <a:buSzPts val="1400"/>
              <a:buNone/>
            </a:pPr>
            <a:br>
              <a:rPr lang="en-US"/>
            </a:br>
            <a:endParaRPr/>
          </a:p>
        </p:txBody>
      </p:sp>
      <p:sp>
        <p:nvSpPr>
          <p:cNvPr id="453" name="Google Shape;453;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‘ရပ်’ အဆင့်တွင်</a:t>
            </a:r>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လူတစ်ဦးကို ခေတ္တခဏရပ်၍ မည်သည့် ပြဿနာ များသည် ၎င်းအတွက် အရေးတကြီး ဖြေရှင်းရန် အလိုအပ်ဆုံးဖြစ်မည်ကို စဉ်းစားနိုင်အောင် ကူညီပါ။ </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၎င်းတို့ တစ်စုံတစ်ရာ ဆောင်ရွက်နိုင်သည့် ပြဿနာကို ဖော်ထုတ်သိရှိ၍ ရွေးချယ်နိုင်ရန်အတွက် မော်ဂျူး (၁) တွင် သင်အသုံးပြုခဲ့သည့် ထိန်းချုပ်မှုစက်ဝန်းများကို အသုံးပြုရန်လည်း သူတို့ကို ကူညီပေးနိုင်သည်။ </a:t>
            </a:r>
            <a:r>
              <a:rPr lang="en-US"/>
              <a:t> </a:t>
            </a:r>
            <a:endParaRPr/>
          </a:p>
        </p:txBody>
      </p:sp>
      <p:sp>
        <p:nvSpPr>
          <p:cNvPr id="466" name="Google Shape;466;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ရှေ့တန်းကွင်းဆင်းဝန်ထမ်းများအတွက် စိတ်လူမှုပိုင်းဆိုင်ရာ အထောက်အပံ့ပေးခြင်း အခြေခံကျွမ်းကျင်မှု သင်တန်း တတိယမော်ဂျူးမှ ကြိုဆိုပါသည်။ ဤမော်ဂျူးတွင် ‘လက်တွေ့ကျသော အကူအညီများပေးခြင်း’ အကြောင်း ဆွေးနွေးကြပါမည်။ ကျွန်ုပ်တို့သည် ကျွန်ုပ်တို့သည် အရေးပေါ်အခြေအနေတွင် လူထုအနေနှင့် မည်သည့်လိုအပ်ချက်များ ရှိနိုင်ပြီး ရှေ့တန်းကွင်းဆင်းဝန်ထမ်း ဖြစ်သော သင့်အနေနှင့် လက်တွေ့အကူအညီများ မည်သို့ ပေးနိုင်မည်ကို ဖော်ထုတ်လေ့လာကြပါမည်။</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55" name="Google Shape;15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‘စဉ်းစား’ အဆင့်တွင်</a:t>
            </a:r>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ဖော်ထုတ်ခဲ့သော ပြဿနာကို စီမံထိန်းချုပ်နိုင်မည့် နည်းလမ်းများအား စဉ်းစားရန်အတွက် ထိုသူကို တိုက်တွန်းအားပေးပါ။ </a:t>
            </a:r>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အောက်ပါမေးခွန်းများမှာ အသုံးဝင်နိုင်ပါသည်။</a:t>
            </a:r>
            <a:r>
              <a:rPr lang="en-US"/>
              <a:t> </a:t>
            </a:r>
            <a:endParaRPr/>
          </a:p>
          <a:p>
            <a:pPr indent="-228600" lvl="0" marL="457200" rtl="0" algn="l">
              <a:lnSpc>
                <a:spcPct val="150000"/>
              </a:lnSpc>
              <a:spcBef>
                <a:spcPts val="0"/>
              </a:spcBef>
              <a:spcAft>
                <a:spcPts val="0"/>
              </a:spcAft>
              <a:buSzPts val="1400"/>
              <a:buFont typeface="Arial"/>
              <a:buChar char="•"/>
            </a:pPr>
            <a:r>
              <a:rPr lang="en-US">
                <a:solidFill>
                  <a:schemeClr val="lt1"/>
                </a:solidFill>
                <a:latin typeface="Arial"/>
                <a:ea typeface="Arial"/>
                <a:cs typeface="Arial"/>
                <a:sym typeface="Arial"/>
              </a:rPr>
              <a:t>အရင်တုန်းက ဒီလိုပြဿနာမျိုးကို ကျော်လွှားနိုင်ဖို့ ဘာလုပ်ခဲ့ဖူးသလဲ။</a:t>
            </a:r>
            <a:endParaRPr/>
          </a:p>
          <a:p>
            <a:pPr indent="-228600" lvl="0" marL="457200" rtl="0" algn="l">
              <a:lnSpc>
                <a:spcPct val="150000"/>
              </a:lnSpc>
              <a:spcBef>
                <a:spcPts val="0"/>
              </a:spcBef>
              <a:spcAft>
                <a:spcPts val="0"/>
              </a:spcAft>
              <a:buSzPts val="1400"/>
              <a:buFont typeface="Arial"/>
              <a:buChar char="•"/>
            </a:pPr>
            <a:r>
              <a:rPr lang="en-US">
                <a:solidFill>
                  <a:schemeClr val="lt1"/>
                </a:solidFill>
                <a:latin typeface="Arial"/>
                <a:ea typeface="Arial"/>
                <a:cs typeface="Arial"/>
                <a:sym typeface="Arial"/>
              </a:rPr>
              <a:t>ဘာလုပ်ကြည့်ပြီးပြီလဲ။</a:t>
            </a:r>
            <a:endParaRPr/>
          </a:p>
          <a:p>
            <a:pPr indent="-228600" lvl="0" marL="457200" rtl="0" algn="l">
              <a:lnSpc>
                <a:spcPct val="150000"/>
              </a:lnSpc>
              <a:spcBef>
                <a:spcPts val="0"/>
              </a:spcBef>
              <a:spcAft>
                <a:spcPts val="0"/>
              </a:spcAft>
              <a:buSzPts val="1400"/>
              <a:buFont typeface="Arial"/>
              <a:buChar char="•"/>
            </a:pPr>
            <a:r>
              <a:rPr lang="en-US">
                <a:solidFill>
                  <a:schemeClr val="lt1"/>
                </a:solidFill>
                <a:latin typeface="Arial"/>
                <a:ea typeface="Arial"/>
                <a:cs typeface="Arial"/>
                <a:sym typeface="Arial"/>
              </a:rPr>
              <a:t>ဒီပြဿနာကို ဖြေရှင်းဖို့ ကူညီပေးနိုင်တဲ့သူ တစ်ဦးဦး ရှိသလား (ဥပမာ မိတ်ဆွေ၊ ချစ်ခင်သူ၊ အဖွဲ့အစည်း)။</a:t>
            </a:r>
            <a:endParaRPr/>
          </a:p>
          <a:p>
            <a:pPr indent="-228600" lvl="0" marL="457200" rtl="0" algn="l">
              <a:lnSpc>
                <a:spcPct val="150000"/>
              </a:lnSpc>
              <a:spcBef>
                <a:spcPts val="0"/>
              </a:spcBef>
              <a:spcAft>
                <a:spcPts val="0"/>
              </a:spcAft>
              <a:buSzPts val="1400"/>
              <a:buFont typeface="Arial"/>
              <a:buChar char="•"/>
            </a:pPr>
            <a:r>
              <a:rPr lang="en-US">
                <a:solidFill>
                  <a:schemeClr val="lt1"/>
                </a:solidFill>
                <a:latin typeface="Arial"/>
                <a:ea typeface="Arial"/>
                <a:cs typeface="Arial"/>
                <a:sym typeface="Arial"/>
              </a:rPr>
              <a:t>အသိတွေထဲမှာ ဒီလိုပြဿနာမျိုး ကြုံရတဲ့သူ ရှိသလား။ သူတို့ ဘယ်လို ဖြေရှင်းလဲ။</a:t>
            </a:r>
            <a:endParaRPr b="1" sz="1100">
              <a:solidFill>
                <a:schemeClr val="lt1"/>
              </a:solidFill>
              <a:latin typeface="Arial"/>
              <a:ea typeface="Arial"/>
              <a:cs typeface="Arial"/>
              <a:sym typeface="Arial"/>
            </a:endParaRPr>
          </a:p>
          <a:p>
            <a:pPr indent="-285750" lvl="0" marL="285750" rtl="0" algn="l">
              <a:lnSpc>
                <a:spcPct val="100000"/>
              </a:lnSpc>
              <a:spcBef>
                <a:spcPts val="0"/>
              </a:spcBef>
              <a:spcAft>
                <a:spcPts val="0"/>
              </a:spcAft>
              <a:buClr>
                <a:schemeClr val="dk1"/>
              </a:buClr>
              <a:buSzPts val="1200"/>
              <a:buFont typeface="Arial"/>
              <a:buChar char="•"/>
            </a:pPr>
            <a:r>
              <a:rPr lang="en-US"/>
              <a:t> </a:t>
            </a:r>
            <a:endParaRPr/>
          </a:p>
        </p:txBody>
      </p:sp>
      <p:sp>
        <p:nvSpPr>
          <p:cNvPr id="480" name="Google Shape;480;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လူများကို သူတို့ကိုယ်သူတို့ ကူညီနိုင်ရန် ပံ့ပိုးပေးရာတွင် ‘သွား’ မှာ နောက်ဆုံးအဆင့် ဖြစ်ပါသည်။</a:t>
            </a:r>
            <a:endParaRPr/>
          </a:p>
          <a:p>
            <a:pPr indent="-171450" lvl="0" marL="171450" rtl="0" algn="l">
              <a:lnSpc>
                <a:spcPct val="100000"/>
              </a:lnSpc>
              <a:spcBef>
                <a:spcPts val="0"/>
              </a:spcBef>
              <a:spcAft>
                <a:spcPts val="0"/>
              </a:spcAft>
              <a:buSzPts val="1400"/>
              <a:buFont typeface="Arial"/>
              <a:buChar char="•"/>
            </a:pPr>
            <a:r>
              <a:rPr lang="en-US">
                <a:solidFill>
                  <a:schemeClr val="lt1"/>
                </a:solidFill>
                <a:latin typeface="Arial"/>
                <a:ea typeface="Arial"/>
                <a:cs typeface="Arial"/>
                <a:sym typeface="Arial"/>
              </a:rPr>
              <a:t>ပြဿနာဖြေရှင်းနိုင်မည့် နည်းလမ်းတစ်ခုကို ရွေးချယ်၍ စမ်းလုပ် ကြည့်ရန် ကူညီပေးပါ။</a:t>
            </a:r>
            <a:endParaRPr/>
          </a:p>
          <a:p>
            <a:pPr indent="-457200" lvl="0" marL="457200" rtl="0" algn="l">
              <a:lnSpc>
                <a:spcPct val="150000"/>
              </a:lnSpc>
              <a:spcBef>
                <a:spcPts val="0"/>
              </a:spcBef>
              <a:spcAft>
                <a:spcPts val="0"/>
              </a:spcAft>
              <a:buClr>
                <a:srgbClr val="FFFFFF"/>
              </a:buClr>
              <a:buSzPts val="1400"/>
              <a:buChar char="•"/>
            </a:pPr>
            <a:r>
              <a:rPr lang="en-US">
                <a:solidFill>
                  <a:schemeClr val="lt1"/>
                </a:solidFill>
                <a:latin typeface="Arial"/>
                <a:ea typeface="Arial"/>
                <a:cs typeface="Arial"/>
                <a:sym typeface="Arial"/>
              </a:rPr>
              <a:t>အလုပ်မဖြစ်ပါက နောက်တစ်နည်း ကြိုးစားကြည့်ဖို့ အားပေးပါ။</a:t>
            </a:r>
            <a:endParaRPr/>
          </a:p>
          <a:p>
            <a:pPr indent="-457200" lvl="0" marL="457200" rtl="0" algn="l">
              <a:lnSpc>
                <a:spcPct val="150000"/>
              </a:lnSpc>
              <a:spcBef>
                <a:spcPts val="0"/>
              </a:spcBef>
              <a:spcAft>
                <a:spcPts val="0"/>
              </a:spcAft>
              <a:buClr>
                <a:srgbClr val="FFFFFF"/>
              </a:buClr>
              <a:buSzPts val="1400"/>
              <a:buChar char="•"/>
            </a:pPr>
            <a:r>
              <a:rPr lang="en-US">
                <a:solidFill>
                  <a:schemeClr val="lt1"/>
                </a:solidFill>
                <a:latin typeface="Arial"/>
                <a:ea typeface="Arial"/>
                <a:cs typeface="Arial"/>
                <a:sym typeface="Arial"/>
              </a:rPr>
              <a:t>လိုအပ်ပါက နောက်ထပ်ရင်းမြစ်များ ရယူနိုင်အောင် သင် လိုက်ပါကူညီနိုင်သည်။ </a:t>
            </a:r>
            <a:endParaRPr/>
          </a:p>
          <a:p>
            <a:pPr indent="0" lvl="0" marL="0" rtl="0" algn="l">
              <a:lnSpc>
                <a:spcPct val="100000"/>
              </a:lnSpc>
              <a:spcBef>
                <a:spcPts val="0"/>
              </a:spcBef>
              <a:spcAft>
                <a:spcPts val="0"/>
              </a:spcAft>
              <a:buSzPts val="1400"/>
              <a:buNone/>
            </a:pPr>
            <a:r>
              <a:t/>
            </a:r>
            <a:endParaRPr/>
          </a:p>
        </p:txBody>
      </p:sp>
      <p:sp>
        <p:nvSpPr>
          <p:cNvPr id="494" name="Google Shape;494;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03f16c98e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103f16c98e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07" name="Google Shape;507;g103f16c98e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03f16c98e9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g103f16c98e9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Clr>
                <a:schemeClr val="dk1"/>
              </a:buClr>
              <a:buSzPts val="1400"/>
              <a:buFont typeface="Arial"/>
              <a:buNone/>
            </a:pPr>
            <a:r>
              <a:rPr lang="en-US"/>
              <a:t>မစော ၏ ဖြစ်ရပ်က အရေးပေါ်အခြေအနေကြောင့် ထိခိုက်ခံစားရသူများအတွက် သူတို့၏ အခြေခံလိုအပ်ချက် များ နှင့် အထူးလိုအပ်ချက်များအား ဖြည့်ဆည်းရန် မည်သို့ကူညီရမည်ကို မော်ဂျူး (၃) တွင် ယခုအထိ ဆွေးနွေးခဲ့ခြင်းကို သရုပ်ဖော်ပြသည်။ </a:t>
            </a:r>
            <a:endParaRPr/>
          </a:p>
        </p:txBody>
      </p:sp>
      <p:sp>
        <p:nvSpPr>
          <p:cNvPr id="516" name="Google Shape;516;g103f16c98e9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မစော မှာ လူဦးရေထူထပ်သောနယ်မြေတွင် အလုပ်လုပ်နေသည့် နှစ်သိမ့်ဆွေးနွေးပေးသူတစ်ဦးဖြစ်သည်။ ထိုနယ်မြေတွင် နေထိုင်သူတစ်ဦးဖြစ်သည့် ဦးအောင်ဘိုမှာ အသက်အရွယ်ကြီးပြီး ကိုဗစ်-၁၉ ကပ်ရောဂါကာလ တွင် တစ်ဦးတည်း နေထိုင်လျက်ရှိသည်။</a:t>
            </a:r>
            <a:br>
              <a:rPr b="0" i="0" lang="en-US" sz="1200" u="none" cap="none" strike="noStrike">
                <a:solidFill>
                  <a:schemeClr val="dk1"/>
                </a:solidFill>
                <a:latin typeface="Calibri"/>
                <a:ea typeface="Calibri"/>
                <a:cs typeface="Calibri"/>
                <a:sym typeface="Calibri"/>
              </a:rPr>
            </a:br>
            <a:r>
              <a:rPr b="0" i="0" lang="en-US" sz="1200" u="none" cap="none" strike="noStrike">
                <a:solidFill>
                  <a:schemeClr val="dk1"/>
                </a:solidFill>
                <a:latin typeface="Calibri"/>
                <a:ea typeface="Calibri"/>
                <a:cs typeface="Calibri"/>
                <a:sym typeface="Calibri"/>
              </a:rPr>
              <a:t>မစောက သူ့ထံ ဖုန်းဆက်ပြီး မည်သို့ နေထိုင်နေကြောင်း မေးမြန်းသည်။ ဦးအောင်ဘိုက သူ ပုံမှန်သောက်နေကျ သွေးတိုးရောဂါအတွက်ဆေးကို ဝယ်ယူရန်အတွက် အိမ်ပြင်သို့မထွက်နိုင်ဘဲ ရှိကြောင်း ပြောပြသည်။</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မစောက သူ စားစရာ သွားဝယ်သည့်အခါတွင် ဦးအောင်ဘိုအတွက် ဆေးဝယ်ပေးရန် ဆေးဆိုင်သို့ သွားနိုင် ကြောင်း ပြောသည်။ သူတို့သည် ဦးအောင်ဘို၏ အိမ်အပြင်ဘက်နား၌ ဦးအောင်ဘိုက ဆေးညွှန်းနှင့် ငွေကို ထားနိုင်ပြီး မစောက ဆေးကို ထားနိုင်မည့် စိတ်ချရသည့်နေရာကို ရွေးချယ်သတ်မှတ်သည်။</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ဤနည်းဖြင့် သူတို့သည် တစ်ဦးနှင့်တစ်ဦး တွေ့ဆုံရန် မလိုတော့ပေ။ မစောက သူမသည် ဈေးသွားဝယ်သည့်အခါ နှင့် ဦးအောင်ဘိုထံ ဆေးလာပေးသည့်အခါ နှာခေါင်းစည်းနှင့် လက်အိတ်ကို အသုံးပြုမည်ဖြစ်ကြောင်း သေချာစေသည်။</a:t>
            </a:r>
            <a:endParaRPr/>
          </a:p>
          <a:p>
            <a:pPr indent="0" lvl="0" marL="0" rtl="0" algn="l">
              <a:lnSpc>
                <a:spcPct val="100000"/>
              </a:lnSpc>
              <a:spcBef>
                <a:spcPts val="0"/>
              </a:spcBef>
              <a:spcAft>
                <a:spcPts val="0"/>
              </a:spcAft>
              <a:buSzPts val="1400"/>
              <a:buNone/>
            </a:pPr>
            <a:r>
              <a:t/>
            </a:r>
            <a:endParaRPr/>
          </a:p>
        </p:txBody>
      </p:sp>
      <p:sp>
        <p:nvSpPr>
          <p:cNvPr id="523" name="Google Shape;523;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103f16c98e9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103f16c98e9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29" name="Google Shape;529;g103f16c98e9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မိုးညိုသည် ရပ်-စဉ်းစား-သွား နည်းလမ်းကို အသုံးပြုရန် မည်သို့ ကူညီပေးသည်ကို ကြည့်ကြရအောင်။</a:t>
            </a:r>
            <a:endParaRPr/>
          </a:p>
        </p:txBody>
      </p:sp>
      <p:sp>
        <p:nvSpPr>
          <p:cNvPr id="538" name="Google Shape;538;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ဇော်ဝင်းသည် သူ၏ ပြဿနာကြောင့် စိတ်ထိခိုက်ပင်ပန်းနေပြီး မိုးညိုက ကူညီပေးနေသည်?</a:t>
            </a:r>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‘ရပ်’ အဆင့် - မိုးညိုက ဇော်ဝင်းအား လတ်တလောအရေးအကြီးဆုံး ပြဿနာ ၂ ခုကို ဖော်ထုတ်ရန် ကူညီပေးသည်။ သူ နားလည်သည်မှာ ဟုတ်မဟုတ် စစ်ဆေးရန် သူပြန်၍ ရွတ်ပြသည်။ “ခင်ဗျား မိသားစုကို ကျွေးမွေးဖို့ စိတ်ပူနေတယ်။ ခင်ဗျားရဲ့ ဇနီး ကိုဗစ်-၁၉ ကူးစက်ခံရတာကို စိတ်ပူနေတယ်။” ဇော်ဝင်းကို ပြဿနာတစ်ခု ရွေးချယ်နိုင်အောင် ကူညီရန်အတွက် မိုးညိုက မေးသည်။ “ဒီအတွက် ခင်ဗျား လုပ်နိုင်တာ ဘာတွေရှိသလဲ။” ဇော်ဝင်းက ပြဿနာ နှစ်ခုလုံးအတွက် သူတစ်ခုခုလုပ်နိုင်သည်ဟု ဆုံးဖြတ်သည်။ သို့သော် သူသည် သူ့မိသားစုကို ကျွေးမွေးရန်မှာ ပထမ ဦးစားပေးအဖြစ် ဆုံးဖြတ်သည်။</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‘စဉ်းစား’ အဆင့် - မိုးညိုက ဇော်ဝင်းအား သူ့မိသားစုကို ကျွေးမွေးရန် ဖြစ်နိုင်သည့် ဖြေရှင်းနည်းအားလုံးကို စဉ်းစားရန် ပြောသည်။ </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သူက လက်တွေ့မကျဘဲ ရယ်စရာကောင်းသလိုဖြစ်နေနိုင်သော်လည်း မည်သည့်ဖြေရှင်းနည်းကိုမဆို စဉ်းစားရန် ပြောသည်။ ဇော်ဝင်းက စတင်နိုင်ရန် ကြိုးစားအားထုတ်ပြီး ဖြေရှင်းနည်းအတွက် ကူညီစဉ်းစားရန် သူ၏ ဇနီးကို ပြောသည်။ အောက်ပါ ရွေးချယ်စရာများကို သူတို့အတူ စဉ်းစားသည်။</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အစားအစာ တောင်းခံရန်/ အစားအစာ ကိုယ်တိုင် စိုက်ပျိုးရန်/ ဒေသခံ NGO သို့မဟုတ် စားနပ်ရိက္ခာ ဘဏ်သို့ ဆက်သွယ်ရန်/ အိမ်နီးချင်းများထံ လုပ်အားနှင့် စားစရာ လဲလှယ်ရန်အတွက် အဆိုပြုရန်</a:t>
            </a:r>
            <a:endParaRPr/>
          </a:p>
        </p:txBody>
      </p:sp>
      <p:sp>
        <p:nvSpPr>
          <p:cNvPr id="546" name="Google Shape;546;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‘သွား’ အဆင့်တွင် - </a:t>
            </a:r>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မိုးညိုသည် ဇော်ဝင်းအား စာရင်းထဲမှ ဖြေရှင်းနည်းတစ်ခုကို ကြိုးစားလုပ်ဆောင်ကြည့်ရန်အတွက် ရွေးချယ်ရန် ပြောပါသည်။ ဇော်ဝင်းတွင် မျိုးစေ့အချို့ ရှိနေပြီး ကိုယ်တိုင်စားသုံးရန်အတွက် စိုက်ပျိုးလိုပါသည်။ သို့သော် ဤသည်မှာ အချိန်ယူရမည်ဖြစ်သည်။</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အစားအစာ တောင်းခံခြင်းမှာ ဇော်ဝင်းအား ရောဂါကူးစက်နိုင်ခြေ တိုးစေပါသည်။ ဇော်ဝင်းသည် လတ်တလော အစားအစာ ရရှိရန်အတွက် ဒေသတွင်းရှိ NGO တစ်ခုကို ဆက်သွယ်ရန် နှင့် နောင်ကာလအတွက် သူ၏ခြံအတွင်း ဟင်းသီးဟင်းရွက်အချို့ စိုက်ပျိုးရန် ဆုံးဖြတ်သည်။ သူသည် NGO မှ အစားအစာ အကူအညီ မရရှိပါက ဖြေရှင်းနည်းများ စာရင်းကိုပြန်ကြည့်ရမည်ဖြစ်သည်။ ဖုန်းခေါ်နိုင်ရန် မိုးညိုက ဇော်ဝင်းအား NGO ၏ ဖုန်းနံပါတ်ကို ပေးသည်။</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554" name="Google Shape;554;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ကျေးဇူးတင်ပါတယ်။ သင်သည် မြန်မာနိုင်ငံ ရှေ့တန်းကွင်းဆင်းဝန်ထမ်းများအတွက် စိတ်လူမှုပိုင်းဆိုင်ရာ အထောက်အပံ့ပေးခြင်း အခြေခံကျွမ်းကျင်မှု သင်တန်း တတိယမော်ဂျူးကို  လေ့လာပြီးစီးပါပြီ။ ဤမော်ဂျူးတွင် ကျွန်ုပ်တို့သည် လက်တွေ့ကျသော အကူအညီများပေးခြင်း အကြောင်း ဆွေးနွေးခဲ့ပါသည်။ ကျွန်ုပ်တို့သည် အရေးပေါ်အခြေအနေတွင် လူထုအနေနှင့် မည်သည့်လိုအပ်ချက်များ ရှိနိုင်ပြီး ရှေ့တန်းကွင်းဆင်းဝန်ထမ်း ဖြစ်သော သင့်အနေနှင့် လက်တွေ့ အကူအညီများ မည်သို့ ပေးနိုင်မည်ကို ဖော်ထုတ်လေ့လာခဲ့ပါသည်။ </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ဤမော်ဂျူးကို သင် နှစ်သက်ကျေနပ်သည်ဟု မျှော်လင့်ပါသည်။ မော်ဂျူး (၃) အတွက် ဆန်းစစ်အကဲဖြတ်မှုကို ပြုလုပ်ပြီး မော်ဂျူး (၄) ကို ဆက်လက်လေ့လာပါ။</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61" name="Google Shape;561;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အရေးပေါ်အခြေအနေများတွင် ထိခိုက်ခံစားရသောလူထုသည် မတူညီသော လိုအပ်ချက်များ ရှိနိုင်ပါသည်။ သူတို့တွင် ရှိနေနိုင်သော လိုအပ်ချက်အချို့မှာ -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br>
              <a:rPr lang="en-US"/>
            </a:br>
            <a:endParaRPr/>
          </a:p>
        </p:txBody>
      </p:sp>
      <p:sp>
        <p:nvSpPr>
          <p:cNvPr id="163" name="Google Shape;16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sz="1200">
                <a:latin typeface="Arial"/>
                <a:ea typeface="Arial"/>
                <a:cs typeface="Arial"/>
                <a:sym typeface="Arial"/>
              </a:rPr>
              <a:t>အရေးပေါ်အခြေအနေနှင့် ပတ်သက်သော သတင်း အချက်အလက်များ (ဥပမာ - ကယ်ဆယ်ရေး ကြိုးပမ်းမှုများ၊ ဝန်ဆောင်မှုများ ရရှိနိုင်မှု၊ မိမိကိုယ်ကို ဘေးကင်းအောင် နေထိုင်နည်း၊ ဒေသတွင်း နောက်ဆုံးရ သတင်းများ၊ အလုပ်အပေါ် သက်ရောက်နိုင်မှု၊ အရေးပေါ်အခြေအနေတွင် ကျန်းမာရေး ထိန်းသိမ်းရန်၊ အပြုသဘော ဆောင်သော လက်ခံရင်ဆိုင်နည်းများ၊ သူတို့၏ ဥပဒေ အရ ရပိုင်ခွင့်များ စသည်</a:t>
            </a:r>
            <a:endParaRPr b="0"/>
          </a:p>
        </p:txBody>
      </p:sp>
      <p:sp>
        <p:nvSpPr>
          <p:cNvPr id="172" name="Google Shape;17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70000"/>
              </a:lnSpc>
              <a:spcBef>
                <a:spcPts val="0"/>
              </a:spcBef>
              <a:spcAft>
                <a:spcPts val="0"/>
              </a:spcAft>
              <a:buClr>
                <a:schemeClr val="lt1"/>
              </a:buClr>
              <a:buSzPts val="3200"/>
              <a:buNone/>
            </a:pPr>
            <a:r>
              <a:rPr lang="en-US" sz="1200">
                <a:solidFill>
                  <a:schemeClr val="lt1"/>
                </a:solidFill>
                <a:latin typeface="Arial"/>
                <a:ea typeface="Arial"/>
                <a:cs typeface="Arial"/>
                <a:sym typeface="Arial"/>
              </a:rPr>
              <a:t>အရေးပေါ်အ‌ခြေအနေ၏ သက်ရောက်မှုကြောင့် အစာရေစာ၊ အခြား မရှိမဖြစ် အသုံးအဆောင်များ နှင့် မရှိမဖြစ် ဝန်ဆောင်မှုများသို့ လက်လှမ်းမီ ရယူခြင်း</a:t>
            </a:r>
            <a:endParaRPr sz="1200">
              <a:solidFill>
                <a:schemeClr val="lt1"/>
              </a:solidFill>
              <a:latin typeface="Arial"/>
              <a:ea typeface="Arial"/>
              <a:cs typeface="Arial"/>
              <a:sym typeface="Arial"/>
            </a:endParaRPr>
          </a:p>
        </p:txBody>
      </p:sp>
      <p:sp>
        <p:nvSpPr>
          <p:cNvPr id="181" name="Google Shape;18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solidFill>
                  <a:schemeClr val="lt1"/>
                </a:solidFill>
                <a:latin typeface="Arial"/>
                <a:ea typeface="Arial"/>
                <a:cs typeface="Arial"/>
                <a:sym typeface="Arial"/>
              </a:rPr>
              <a:t>လူတစ်ဦး သေဆုံးသည့်အခါ ဘဝနိဂုံး ဓလေ့ထုံးစံများ ဆောင်ရွက်နိုင်စေခြင်း</a:t>
            </a:r>
            <a:endParaRPr/>
          </a:p>
          <a:p>
            <a:pPr indent="0" lvl="0" marL="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t/>
            </a:r>
            <a:endParaRPr/>
          </a:p>
        </p:txBody>
      </p:sp>
      <p:sp>
        <p:nvSpPr>
          <p:cNvPr id="191" name="Google Shape;19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latin typeface="Arial"/>
                <a:ea typeface="Arial"/>
                <a:cs typeface="Arial"/>
                <a:sym typeface="Arial"/>
              </a:rPr>
              <a:t>အရေးပေါ်အခြေအနေကြောင့် အဓိက စောင့်ရှောက်ပေးနေသူများမှ မစောင့်ရှောက် နိုင်သည့်အခါ (ဥပမာ - ပျောက်ဆုံးနေခြင်း၊ ဆေးရုံတက်နေရခြင်း၊ သီးခြားခွဲနေရခြင်း) မှီခိုသူများ (ဥပမာ - ကလေးများ) အား စောင့်ရှောက်နိုင်မှုကို သေချာစေမည့် နည်းလမ်းများ</a:t>
            </a:r>
            <a:br>
              <a:rPr lang="en-US"/>
            </a:b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00" name="Google Shape;20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5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5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 name="Google Shape;18;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6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6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6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descr="Tag=AccentColor&#10;Flavor=Light&#10;Target=FillAndLine" id="91" name="Google Shape;91;p54"/>
          <p:cNvSpPr/>
          <p:nvPr/>
        </p:nvSpPr>
        <p:spPr>
          <a:xfrm>
            <a:off x="838200" y="473688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2" name="Google Shape;92;p54"/>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54"/>
          <p:cNvSpPr txBox="1"/>
          <p:nvPr>
            <p:ph idx="1" type="subTitle"/>
          </p:nvPr>
        </p:nvSpPr>
        <p:spPr>
          <a:xfrm>
            <a:off x="841248" y="4983480"/>
            <a:ext cx="10515600" cy="1124712"/>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4" name="Google Shape;94;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3" name="Shape 103"/>
        <p:cNvGrpSpPr/>
        <p:nvPr/>
      </p:nvGrpSpPr>
      <p:grpSpPr>
        <a:xfrm>
          <a:off x="0" y="0"/>
          <a:ext cx="0" cy="0"/>
          <a:chOff x="0" y="0"/>
          <a:chExt cx="0" cy="0"/>
        </a:xfrm>
      </p:grpSpPr>
      <p:sp>
        <p:nvSpPr>
          <p:cNvPr descr="Tag=AccentColor&#10;Flavor=Light&#10;Target=FillAndLine" id="104" name="Google Shape;104;p56"/>
          <p:cNvSpPr/>
          <p:nvPr/>
        </p:nvSpPr>
        <p:spPr>
          <a:xfrm>
            <a:off x="838200" y="473688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5" name="Google Shape;105;p56"/>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56"/>
          <p:cNvSpPr txBox="1"/>
          <p:nvPr>
            <p:ph idx="1" type="subTitle"/>
          </p:nvPr>
        </p:nvSpPr>
        <p:spPr>
          <a:xfrm>
            <a:off x="841248" y="4983480"/>
            <a:ext cx="10515600" cy="1124712"/>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lt1"/>
              </a:buClr>
              <a:buSzPts val="2800"/>
              <a:buNone/>
              <a:defRPr sz="2800"/>
            </a:lvl1pPr>
            <a:lvl2pPr lvl="1" algn="ctr">
              <a:lnSpc>
                <a:spcPct val="110000"/>
              </a:lnSpc>
              <a:spcBef>
                <a:spcPts val="500"/>
              </a:spcBef>
              <a:spcAft>
                <a:spcPts val="0"/>
              </a:spcAft>
              <a:buClr>
                <a:schemeClr val="lt1"/>
              </a:buClr>
              <a:buSzPts val="2000"/>
              <a:buNone/>
              <a:defRPr sz="2000"/>
            </a:lvl2pPr>
            <a:lvl3pPr lvl="2" algn="ctr">
              <a:lnSpc>
                <a:spcPct val="110000"/>
              </a:lnSpc>
              <a:spcBef>
                <a:spcPts val="500"/>
              </a:spcBef>
              <a:spcAft>
                <a:spcPts val="0"/>
              </a:spcAft>
              <a:buClr>
                <a:schemeClr val="lt1"/>
              </a:buClr>
              <a:buSzPts val="1800"/>
              <a:buNone/>
              <a:defRPr sz="1800"/>
            </a:lvl3pPr>
            <a:lvl4pPr lvl="3" algn="ctr">
              <a:lnSpc>
                <a:spcPct val="110000"/>
              </a:lnSpc>
              <a:spcBef>
                <a:spcPts val="500"/>
              </a:spcBef>
              <a:spcAft>
                <a:spcPts val="0"/>
              </a:spcAft>
              <a:buClr>
                <a:schemeClr val="lt1"/>
              </a:buClr>
              <a:buSzPts val="1600"/>
              <a:buNone/>
              <a:defRPr sz="1600"/>
            </a:lvl4pPr>
            <a:lvl5pPr lvl="4" algn="ctr">
              <a:lnSpc>
                <a:spcPct val="11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07" name="Google Shape;107;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6" name="Shape 116"/>
        <p:cNvGrpSpPr/>
        <p:nvPr/>
      </p:nvGrpSpPr>
      <p:grpSpPr>
        <a:xfrm>
          <a:off x="0" y="0"/>
          <a:ext cx="0" cy="0"/>
          <a:chOff x="0" y="0"/>
          <a:chExt cx="0" cy="0"/>
        </a:xfrm>
      </p:grpSpPr>
      <p:sp>
        <p:nvSpPr>
          <p:cNvPr id="117" name="Google Shape;117;p5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5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19" name="Google Shape;119;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5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5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6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6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6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65"/>
          <p:cNvSpPr/>
          <p:nvPr>
            <p:ph idx="2" type="pic"/>
          </p:nvPr>
        </p:nvSpPr>
        <p:spPr>
          <a:xfrm>
            <a:off x="5183188" y="987425"/>
            <a:ext cx="6172200" cy="4873625"/>
          </a:xfrm>
          <a:prstGeom prst="rect">
            <a:avLst/>
          </a:prstGeom>
          <a:noFill/>
          <a:ln>
            <a:noFill/>
          </a:ln>
        </p:spPr>
      </p:sp>
      <p:sp>
        <p:nvSpPr>
          <p:cNvPr id="68" name="Google Shape;68;p6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5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1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1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1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7" name="Google Shape;87;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8" name="Google Shape;88;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9" name="Google Shape;89;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7" name="Shape 97"/>
        <p:cNvGrpSpPr/>
        <p:nvPr/>
      </p:nvGrpSpPr>
      <p:grpSpPr>
        <a:xfrm>
          <a:off x="0" y="0"/>
          <a:ext cx="0" cy="0"/>
          <a:chOff x="0" y="0"/>
          <a:chExt cx="0" cy="0"/>
        </a:xfrm>
      </p:grpSpPr>
      <p:sp>
        <p:nvSpPr>
          <p:cNvPr id="98" name="Google Shape;98;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9" name="Google Shape;99;p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10000"/>
              </a:lnSpc>
              <a:spcBef>
                <a:spcPts val="10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1pPr>
            <a:lvl2pPr indent="-406400" lvl="1" marL="914400" marR="0" rtl="0" algn="l">
              <a:lnSpc>
                <a:spcPct val="11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lnSpc>
                <a:spcPct val="11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lnSpc>
                <a:spcPct val="11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lnSpc>
                <a:spcPct val="11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100" name="Google Shape;100;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01" name="Google Shape;101;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02" name="Google Shape;102;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0" name="Shape 110"/>
        <p:cNvGrpSpPr/>
        <p:nvPr/>
      </p:nvGrpSpPr>
      <p:grpSpPr>
        <a:xfrm>
          <a:off x="0" y="0"/>
          <a:ext cx="0" cy="0"/>
          <a:chOff x="0" y="0"/>
          <a:chExt cx="0" cy="0"/>
        </a:xfrm>
      </p:grpSpPr>
      <p:sp>
        <p:nvSpPr>
          <p:cNvPr id="111" name="Google Shape;111;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2" name="Google Shape;112;p5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13" name="Google Shape;113;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14" name="Google Shape;114;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15" name="Google Shape;115;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3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3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
          <p:cNvSpPr txBox="1"/>
          <p:nvPr>
            <p:ph type="title"/>
          </p:nvPr>
        </p:nvSpPr>
        <p:spPr>
          <a:xfrm>
            <a:off x="831850" y="425938"/>
            <a:ext cx="9008186" cy="2510693"/>
          </a:xfrm>
          <a:prstGeom prst="rect">
            <a:avLst/>
          </a:prstGeom>
          <a:noFill/>
          <a:ln>
            <a:noFill/>
          </a:ln>
        </p:spPr>
        <p:txBody>
          <a:bodyPr anchorCtr="0" anchor="b" bIns="45700" lIns="91425" spcFirstLastPara="1" rIns="91425" wrap="square" tIns="45700">
            <a:normAutofit/>
          </a:bodyPr>
          <a:lstStyle/>
          <a:p>
            <a:pPr indent="0" lvl="0" marL="0" rtl="0" algn="l">
              <a:lnSpc>
                <a:spcPct val="150000"/>
              </a:lnSpc>
              <a:spcBef>
                <a:spcPts val="0"/>
              </a:spcBef>
              <a:spcAft>
                <a:spcPts val="0"/>
              </a:spcAft>
              <a:buClr>
                <a:srgbClr val="002060"/>
              </a:buClr>
              <a:buSzPts val="6600"/>
              <a:buNone/>
            </a:pPr>
            <a:r>
              <a:rPr b="1" lang="en-US" sz="4000">
                <a:solidFill>
                  <a:srgbClr val="002060"/>
                </a:solidFill>
                <a:latin typeface="Arial"/>
                <a:ea typeface="Arial"/>
                <a:cs typeface="Arial"/>
                <a:sym typeface="Arial"/>
              </a:rPr>
              <a:t>စိတ်လူမှုပိုင်းဆိုင်ရာ အထောက်အပံ့ပေးခြင်း </a:t>
            </a:r>
            <a:br>
              <a:rPr b="1" lang="en-US" sz="4000">
                <a:solidFill>
                  <a:srgbClr val="002060"/>
                </a:solidFill>
                <a:latin typeface="Arial"/>
                <a:ea typeface="Arial"/>
                <a:cs typeface="Arial"/>
                <a:sym typeface="Arial"/>
              </a:rPr>
            </a:br>
            <a:r>
              <a:rPr b="1" lang="en-US" sz="4000">
                <a:solidFill>
                  <a:srgbClr val="002060"/>
                </a:solidFill>
                <a:latin typeface="Arial"/>
                <a:ea typeface="Arial"/>
                <a:cs typeface="Arial"/>
                <a:sym typeface="Arial"/>
              </a:rPr>
              <a:t>အခြေခံကျွမ်းကျင်မှု + </a:t>
            </a:r>
            <a:endParaRPr sz="4000">
              <a:latin typeface="Arial"/>
              <a:ea typeface="Arial"/>
              <a:cs typeface="Arial"/>
              <a:sym typeface="Arial"/>
            </a:endParaRPr>
          </a:p>
        </p:txBody>
      </p:sp>
      <p:sp>
        <p:nvSpPr>
          <p:cNvPr id="128" name="Google Shape;128;p2"/>
          <p:cNvSpPr txBox="1"/>
          <p:nvPr>
            <p:ph idx="1" type="body"/>
          </p:nvPr>
        </p:nvSpPr>
        <p:spPr>
          <a:xfrm>
            <a:off x="831850" y="3400853"/>
            <a:ext cx="10515600" cy="3153019"/>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rgbClr val="595959"/>
              </a:buClr>
              <a:buSzPts val="2800"/>
              <a:buNone/>
            </a:pPr>
            <a:r>
              <a:rPr b="1" lang="en-US" sz="3400">
                <a:solidFill>
                  <a:srgbClr val="595959"/>
                </a:solidFill>
                <a:latin typeface="Arial"/>
                <a:ea typeface="Arial"/>
                <a:cs typeface="Arial"/>
                <a:sym typeface="Arial"/>
              </a:rPr>
              <a:t>မြန်မာနိုင်ငံရှိ ရှေ့တန်းကွင်းဆင်းဝန်ထမ်းများအတွက် ရက်တိုသင်တန်း</a:t>
            </a:r>
            <a:endParaRPr sz="3000">
              <a:latin typeface="Arial"/>
              <a:ea typeface="Arial"/>
              <a:cs typeface="Arial"/>
              <a:sym typeface="Arial"/>
            </a:endParaRPr>
          </a:p>
        </p:txBody>
      </p:sp>
      <p:pic>
        <p:nvPicPr>
          <p:cNvPr descr="A picture containing logo&#10;&#10;Description automatically generated" id="129" name="Google Shape;129;p2"/>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 name="Shape 210"/>
        <p:cNvGrpSpPr/>
        <p:nvPr/>
      </p:nvGrpSpPr>
      <p:grpSpPr>
        <a:xfrm>
          <a:off x="0" y="0"/>
          <a:ext cx="0" cy="0"/>
          <a:chOff x="0" y="0"/>
          <a:chExt cx="0" cy="0"/>
        </a:xfrm>
      </p:grpSpPr>
      <p:sp>
        <p:nvSpPr>
          <p:cNvPr id="211" name="Google Shape;211;p10"/>
          <p:cNvSpPr/>
          <p:nvPr/>
        </p:nvSpPr>
        <p:spPr>
          <a:xfrm>
            <a:off x="0" y="0"/>
            <a:ext cx="12189001"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2" name="Google Shape;212;p10"/>
          <p:cNvSpPr txBox="1"/>
          <p:nvPr>
            <p:ph type="ctrTitle"/>
          </p:nvPr>
        </p:nvSpPr>
        <p:spPr>
          <a:xfrm>
            <a:off x="429903" y="-137100"/>
            <a:ext cx="5433013" cy="3566100"/>
          </a:xfrm>
          <a:prstGeom prst="rect">
            <a:avLst/>
          </a:prstGeom>
          <a:noFill/>
          <a:ln>
            <a:noFill/>
          </a:ln>
        </p:spPr>
        <p:txBody>
          <a:bodyPr anchorCtr="0" anchor="b" bIns="45700" lIns="91425" spcFirstLastPara="1" rIns="91425" wrap="square" tIns="45700">
            <a:normAutofit/>
          </a:bodyPr>
          <a:lstStyle/>
          <a:p>
            <a:pPr indent="0" lvl="0" marL="0" rtl="0" algn="l">
              <a:lnSpc>
                <a:spcPct val="150000"/>
              </a:lnSpc>
              <a:spcBef>
                <a:spcPts val="0"/>
              </a:spcBef>
              <a:spcAft>
                <a:spcPts val="0"/>
              </a:spcAft>
              <a:buSzPts val="3600"/>
              <a:buNone/>
            </a:pPr>
            <a:r>
              <a:rPr b="1" lang="en-US" sz="3600">
                <a:solidFill>
                  <a:srgbClr val="595959"/>
                </a:solidFill>
                <a:latin typeface="Arial"/>
                <a:ea typeface="Arial"/>
                <a:cs typeface="Arial"/>
                <a:sym typeface="Arial"/>
              </a:rPr>
              <a:t>သတင်းအချက်အလက် နှင့် အခြေခံပစ္စည်းများကို သင်ကိုယ်တိုင် ပေးအပ်ခြင်း</a:t>
            </a:r>
            <a:endParaRPr b="1" sz="3600">
              <a:latin typeface="Arial"/>
              <a:ea typeface="Arial"/>
              <a:cs typeface="Arial"/>
              <a:sym typeface="Arial"/>
            </a:endParaRPr>
          </a:p>
        </p:txBody>
      </p:sp>
      <p:sp>
        <p:nvSpPr>
          <p:cNvPr id="213" name="Google Shape;213;p10"/>
          <p:cNvSpPr/>
          <p:nvPr/>
        </p:nvSpPr>
        <p:spPr>
          <a:xfrm>
            <a:off x="1034628" y="3833475"/>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007AD5"/>
          </a:solidFill>
          <a:ln cap="rnd" cmpd="sng" w="38100">
            <a:solidFill>
              <a:srgbClr val="007AD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green field&#10;&#10;Description automatically generated" id="214" name="Google Shape;214;p10"/>
          <p:cNvPicPr preferRelativeResize="0"/>
          <p:nvPr/>
        </p:nvPicPr>
        <p:blipFill rotWithShape="1">
          <a:blip r:embed="rId3">
            <a:alphaModFix/>
          </a:blip>
          <a:srcRect b="0" l="18724" r="24854"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15" name="Google Shape;215;p10"/>
          <p:cNvSpPr txBox="1"/>
          <p:nvPr/>
        </p:nvSpPr>
        <p:spPr>
          <a:xfrm>
            <a:off x="355688" y="3978260"/>
            <a:ext cx="5120078" cy="263144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ရပ်သူရွာသားများ အကူအညီလိုသည့်အခါ သင်သည် သူတို့ ဦးစွာ ဆက်သွယ်နိုင်သောသူ များထဲမှ တစ်ဦး ဖြစ်နေနိုင်သည်။ သို့သော် သင်သည် သူတို့ လိုအပ်သော သတင်းအချက် အလက်အားလုံးကို မပေးနိုင်ဘဲ ရှိနိုင်သည်။</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0" name="Shape 220"/>
        <p:cNvGrpSpPr/>
        <p:nvPr/>
      </p:nvGrpSpPr>
      <p:grpSpPr>
        <a:xfrm>
          <a:off x="0" y="0"/>
          <a:ext cx="0" cy="0"/>
          <a:chOff x="0" y="0"/>
          <a:chExt cx="0" cy="0"/>
        </a:xfrm>
      </p:grpSpPr>
      <p:sp>
        <p:nvSpPr>
          <p:cNvPr id="221" name="Google Shape;221;p11"/>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2" name="Google Shape;222;p1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3" name="Google Shape;223;p11"/>
          <p:cNvSpPr txBox="1"/>
          <p:nvPr>
            <p:ph type="ctrTitle"/>
          </p:nvPr>
        </p:nvSpPr>
        <p:spPr>
          <a:xfrm>
            <a:off x="241952" y="466125"/>
            <a:ext cx="6069201" cy="1956900"/>
          </a:xfrm>
          <a:prstGeom prst="rect">
            <a:avLst/>
          </a:prstGeom>
          <a:noFill/>
          <a:ln>
            <a:noFill/>
          </a:ln>
        </p:spPr>
        <p:txBody>
          <a:bodyPr anchorCtr="0" anchor="b" bIns="45700" lIns="91425" spcFirstLastPara="1" rIns="91425" wrap="square" tIns="45700">
            <a:noAutofit/>
          </a:bodyPr>
          <a:lstStyle/>
          <a:p>
            <a:pPr indent="0" lvl="0" marL="0" rtl="0" algn="l">
              <a:lnSpc>
                <a:spcPct val="150000"/>
              </a:lnSpc>
              <a:spcBef>
                <a:spcPts val="0"/>
              </a:spcBef>
              <a:spcAft>
                <a:spcPts val="0"/>
              </a:spcAft>
              <a:buClr>
                <a:schemeClr val="dk1"/>
              </a:buClr>
              <a:buSzPts val="3200"/>
              <a:buFont typeface="Arial"/>
              <a:buNone/>
            </a:pPr>
            <a:r>
              <a:rPr b="1" lang="en-US" sz="3200">
                <a:latin typeface="Arial"/>
                <a:ea typeface="Arial"/>
                <a:cs typeface="Arial"/>
                <a:sym typeface="Arial"/>
              </a:rPr>
              <a:t>ထိုသို့သော အခြေအနေတွင် သင့် အနေနှင့် အကန့်အသတ်ရှိနေသည် ကို သိရှိရန် အရေးကြီးသည်။</a:t>
            </a:r>
            <a:endParaRPr sz="3200">
              <a:latin typeface="Arial"/>
              <a:ea typeface="Arial"/>
              <a:cs typeface="Arial"/>
              <a:sym typeface="Arial"/>
            </a:endParaRPr>
          </a:p>
        </p:txBody>
      </p:sp>
      <p:sp>
        <p:nvSpPr>
          <p:cNvPr id="224" name="Google Shape;224;p11"/>
          <p:cNvSpPr/>
          <p:nvPr/>
        </p:nvSpPr>
        <p:spPr>
          <a:xfrm>
            <a:off x="765093" y="2563839"/>
            <a:ext cx="3931920" cy="27432"/>
          </a:xfrm>
          <a:custGeom>
            <a:rect b="b" l="l" r="r" t="t"/>
            <a:pathLst>
              <a:path extrusionOk="0" fill="none" h="27432" w="393192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extrusionOk="0" h="27432" w="393192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FBFB6D"/>
          </a:solidFill>
          <a:ln cap="rnd" cmpd="sng" w="38100">
            <a:solidFill>
              <a:srgbClr val="FBFB6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5" name="Google Shape;225;p11"/>
          <p:cNvSpPr txBox="1"/>
          <p:nvPr/>
        </p:nvSpPr>
        <p:spPr>
          <a:xfrm>
            <a:off x="448235" y="2872898"/>
            <a:ext cx="4861941" cy="3985101"/>
          </a:xfrm>
          <a:prstGeom prst="rect">
            <a:avLst/>
          </a:prstGeom>
          <a:noFill/>
          <a:ln>
            <a:noFill/>
          </a:ln>
        </p:spPr>
        <p:txBody>
          <a:bodyPr anchorCtr="0" anchor="t" bIns="45700" lIns="91425" spcFirstLastPara="1" rIns="91425" wrap="square" tIns="45700">
            <a:normAutofit fontScale="92500" lnSpcReduction="20000"/>
          </a:bodyPr>
          <a:lstStyle/>
          <a:p>
            <a:pPr indent="-233363" lvl="0" marL="233363" marR="0" rtl="0" algn="l">
              <a:lnSpc>
                <a:spcPct val="160000"/>
              </a:lnSpc>
              <a:spcBef>
                <a:spcPts val="0"/>
              </a:spcBef>
              <a:spcAft>
                <a:spcPts val="0"/>
              </a:spcAft>
              <a:buClr>
                <a:schemeClr val="dk1"/>
              </a:buClr>
              <a:buSzPct val="108108"/>
              <a:buFont typeface="Arial"/>
              <a:buChar char="•"/>
            </a:pPr>
            <a:r>
              <a:rPr b="0" i="0" lang="en-US" sz="2400" u="none" cap="none" strike="noStrike">
                <a:solidFill>
                  <a:schemeClr val="dk1"/>
                </a:solidFill>
                <a:latin typeface="Arial"/>
                <a:ea typeface="Arial"/>
                <a:cs typeface="Arial"/>
                <a:sym typeface="Arial"/>
              </a:rPr>
              <a:t>သင်သည် ဒေသ၏ နောက်ခံအခြေအနေ များကို သိရှိထားပါသလား။</a:t>
            </a:r>
            <a:endParaRPr b="0" i="0" sz="1400" u="none" cap="none" strike="noStrike">
              <a:solidFill>
                <a:srgbClr val="000000"/>
              </a:solidFill>
              <a:latin typeface="Arial"/>
              <a:ea typeface="Arial"/>
              <a:cs typeface="Arial"/>
              <a:sym typeface="Arial"/>
            </a:endParaRPr>
          </a:p>
          <a:p>
            <a:pPr indent="-233363" lvl="0" marL="233363" marR="0" rtl="0" algn="l">
              <a:lnSpc>
                <a:spcPct val="160000"/>
              </a:lnSpc>
              <a:spcBef>
                <a:spcPts val="0"/>
              </a:spcBef>
              <a:spcAft>
                <a:spcPts val="0"/>
              </a:spcAft>
              <a:buClr>
                <a:schemeClr val="dk1"/>
              </a:buClr>
              <a:buSzPct val="108108"/>
              <a:buFont typeface="Arial"/>
              <a:buChar char="•"/>
            </a:pPr>
            <a:r>
              <a:rPr b="0" i="0" lang="en-US" sz="2400" u="none" cap="none" strike="noStrike">
                <a:solidFill>
                  <a:schemeClr val="dk1"/>
                </a:solidFill>
                <a:latin typeface="Arial"/>
                <a:ea typeface="Arial"/>
                <a:cs typeface="Arial"/>
                <a:sym typeface="Arial"/>
              </a:rPr>
              <a:t>သင်သည် သူတို့လိုအပ်နေသော ပစ္စည်း နှင့် ဝန်ဆောင်မှုများကို လက်လှမ်းမီ ရယူနိုင်ပါသလား။</a:t>
            </a:r>
            <a:endParaRPr b="0" i="0" sz="1400" u="none" cap="none" strike="noStrike">
              <a:solidFill>
                <a:srgbClr val="000000"/>
              </a:solidFill>
              <a:latin typeface="Arial"/>
              <a:ea typeface="Arial"/>
              <a:cs typeface="Arial"/>
              <a:sym typeface="Arial"/>
            </a:endParaRPr>
          </a:p>
          <a:p>
            <a:pPr indent="-233363" lvl="0" marL="233363" marR="0" rtl="0" algn="l">
              <a:lnSpc>
                <a:spcPct val="160000"/>
              </a:lnSpc>
              <a:spcBef>
                <a:spcPts val="0"/>
              </a:spcBef>
              <a:spcAft>
                <a:spcPts val="0"/>
              </a:spcAft>
              <a:buClr>
                <a:schemeClr val="dk1"/>
              </a:buClr>
              <a:buSzPct val="108108"/>
              <a:buFont typeface="Arial"/>
              <a:buChar char="•"/>
            </a:pPr>
            <a:r>
              <a:rPr b="0" i="0" lang="en-US" sz="2400" u="none" cap="none" strike="noStrike">
                <a:solidFill>
                  <a:schemeClr val="dk1"/>
                </a:solidFill>
                <a:latin typeface="Arial"/>
                <a:ea typeface="Arial"/>
                <a:cs typeface="Arial"/>
                <a:sym typeface="Arial"/>
              </a:rPr>
              <a:t>သင်သည် တစ်စုံတစ်ဦးကို သူတို့ လိုအပ် သောအရာများ ရရှိအောင် ကူညီပေးနိုင် ပါသလား။</a:t>
            </a:r>
            <a:endParaRPr b="0" i="0" sz="1400" u="none" cap="none" strike="noStrike">
              <a:solidFill>
                <a:srgbClr val="000000"/>
              </a:solidFill>
              <a:latin typeface="Arial"/>
              <a:ea typeface="Arial"/>
              <a:cs typeface="Arial"/>
              <a:sym typeface="Arial"/>
            </a:endParaRPr>
          </a:p>
        </p:txBody>
      </p:sp>
      <p:pic>
        <p:nvPicPr>
          <p:cNvPr descr="A person holding a baby&#10;&#10;Description automatically generated" id="226" name="Google Shape;226;p11"/>
          <p:cNvPicPr preferRelativeResize="0"/>
          <p:nvPr/>
        </p:nvPicPr>
        <p:blipFill rotWithShape="1">
          <a:blip r:embed="rId3">
            <a:alphaModFix/>
          </a:blip>
          <a:srcRect b="0" l="3751" r="21020"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1" name="Shape 231"/>
        <p:cNvGrpSpPr/>
        <p:nvPr/>
      </p:nvGrpSpPr>
      <p:grpSpPr>
        <a:xfrm>
          <a:off x="0" y="0"/>
          <a:ext cx="0" cy="0"/>
          <a:chOff x="0" y="0"/>
          <a:chExt cx="0" cy="0"/>
        </a:xfrm>
      </p:grpSpPr>
      <p:sp>
        <p:nvSpPr>
          <p:cNvPr id="232" name="Google Shape;232;p1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3" name="Google Shape;233;p12"/>
          <p:cNvSpPr txBox="1"/>
          <p:nvPr>
            <p:ph type="ctrTitle"/>
          </p:nvPr>
        </p:nvSpPr>
        <p:spPr>
          <a:xfrm>
            <a:off x="340660" y="640075"/>
            <a:ext cx="4572000" cy="3566100"/>
          </a:xfrm>
          <a:prstGeom prst="rect">
            <a:avLst/>
          </a:prstGeom>
          <a:noFill/>
          <a:ln>
            <a:noFill/>
          </a:ln>
        </p:spPr>
        <p:txBody>
          <a:bodyPr anchorCtr="0" anchor="b" bIns="45700" lIns="91425" spcFirstLastPara="1" rIns="91425" wrap="square" tIns="45700">
            <a:normAutofit/>
          </a:bodyPr>
          <a:lstStyle/>
          <a:p>
            <a:pPr indent="0" lvl="0" marL="0" rtl="0" algn="l">
              <a:lnSpc>
                <a:spcPct val="150000"/>
              </a:lnSpc>
              <a:spcBef>
                <a:spcPts val="0"/>
              </a:spcBef>
              <a:spcAft>
                <a:spcPts val="0"/>
              </a:spcAft>
              <a:buClr>
                <a:schemeClr val="dk1"/>
              </a:buClr>
              <a:buSzPts val="4400"/>
              <a:buFont typeface="Arial"/>
              <a:buNone/>
            </a:pPr>
            <a:r>
              <a:rPr lang="en-US" sz="4400">
                <a:latin typeface="Arial"/>
                <a:ea typeface="Arial"/>
                <a:cs typeface="Arial"/>
                <a:sym typeface="Arial"/>
              </a:rPr>
              <a:t>သတင်း အချက်အလက်များ ပေးအပ်ခြင်း</a:t>
            </a:r>
            <a:endParaRPr sz="4400">
              <a:latin typeface="Arial"/>
              <a:ea typeface="Arial"/>
              <a:cs typeface="Arial"/>
              <a:sym typeface="Arial"/>
            </a:endParaRPr>
          </a:p>
        </p:txBody>
      </p:sp>
      <p:sp>
        <p:nvSpPr>
          <p:cNvPr id="234" name="Google Shape;234;p12"/>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DD816B"/>
          </a:solidFill>
          <a:ln cap="rnd" cmpd="sng" w="38100">
            <a:solidFill>
              <a:srgbClr val="DD816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group of women posing for a photo&#10;&#10;Description automatically generated" id="235" name="Google Shape;235;p12"/>
          <p:cNvPicPr preferRelativeResize="0"/>
          <p:nvPr/>
        </p:nvPicPr>
        <p:blipFill rotWithShape="1">
          <a:blip r:embed="rId3">
            <a:alphaModFix/>
          </a:blip>
          <a:srcRect b="-1" l="9189" r="23855"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500"/>
                                        <p:tgtEl>
                                          <p:spTgt spid="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0" name="Shape 240"/>
        <p:cNvGrpSpPr/>
        <p:nvPr/>
      </p:nvGrpSpPr>
      <p:grpSpPr>
        <a:xfrm>
          <a:off x="0" y="0"/>
          <a:ext cx="0" cy="0"/>
          <a:chOff x="0" y="0"/>
          <a:chExt cx="0" cy="0"/>
        </a:xfrm>
      </p:grpSpPr>
      <p:sp>
        <p:nvSpPr>
          <p:cNvPr id="241" name="Google Shape;241;p13"/>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logo&#10;&#10;Description automatically generated" id="242" name="Google Shape;242;p13"/>
          <p:cNvPicPr preferRelativeResize="0"/>
          <p:nvPr/>
        </p:nvPicPr>
        <p:blipFill rotWithShape="1">
          <a:blip r:embed="rId3">
            <a:alphaModFix/>
          </a:blip>
          <a:srcRect b="17813" l="0" r="1" t="25908"/>
          <a:stretch/>
        </p:blipFill>
        <p:spPr>
          <a:xfrm>
            <a:off x="20" y="10"/>
            <a:ext cx="12185884" cy="6857990"/>
          </a:xfrm>
          <a:prstGeom prst="rect">
            <a:avLst/>
          </a:prstGeom>
          <a:noFill/>
          <a:ln>
            <a:noFill/>
          </a:ln>
        </p:spPr>
      </p:pic>
      <p:sp>
        <p:nvSpPr>
          <p:cNvPr id="243" name="Google Shape;243;p13"/>
          <p:cNvSpPr/>
          <p:nvPr/>
        </p:nvSpPr>
        <p:spPr>
          <a:xfrm>
            <a:off x="2852794" y="0"/>
            <a:ext cx="9339206" cy="6858000"/>
          </a:xfrm>
          <a:prstGeom prst="rect">
            <a:avLst/>
          </a:prstGeom>
          <a:gradFill>
            <a:gsLst>
              <a:gs pos="0">
                <a:srgbClr val="000000">
                  <a:alpha val="0"/>
                </a:srgbClr>
              </a:gs>
              <a:gs pos="33000">
                <a:srgbClr val="000000">
                  <a:alpha val="20000"/>
                </a:srgbClr>
              </a:gs>
              <a:gs pos="58000">
                <a:srgbClr val="000000">
                  <a:alpha val="28627"/>
                </a:srgbClr>
              </a:gs>
              <a:gs pos="100000">
                <a:srgbClr val="000000">
                  <a:alpha val="28627"/>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44" name="Google Shape;244;p13"/>
          <p:cNvSpPr txBox="1"/>
          <p:nvPr>
            <p:ph idx="1" type="subTitle"/>
          </p:nvPr>
        </p:nvSpPr>
        <p:spPr>
          <a:xfrm>
            <a:off x="3603655" y="5012526"/>
            <a:ext cx="7837484" cy="1572768"/>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lt1"/>
              </a:buClr>
              <a:buSzPts val="2800"/>
              <a:buNone/>
            </a:pPr>
            <a:r>
              <a:rPr b="1" lang="en-US">
                <a:solidFill>
                  <a:schemeClr val="lt1"/>
                </a:solidFill>
                <a:latin typeface="Arial"/>
                <a:ea typeface="Arial"/>
                <a:cs typeface="Arial"/>
                <a:sym typeface="Arial"/>
              </a:rPr>
              <a:t>အရေးပေါ်အခြေအနေတွင် သတင်းအချက်အလက် အမှားများနှင့် ကောလဟလများ ပျံ့နှံ့တတ်ပါသည်။</a:t>
            </a:r>
            <a:endParaRPr b="1">
              <a:solidFill>
                <a:schemeClr val="lt1"/>
              </a:solidFill>
              <a:latin typeface="Arial"/>
              <a:ea typeface="Arial"/>
              <a:cs typeface="Arial"/>
              <a:sym typeface="Arial"/>
            </a:endParaRPr>
          </a:p>
        </p:txBody>
      </p:sp>
      <p:sp>
        <p:nvSpPr>
          <p:cNvPr id="245" name="Google Shape;245;p13"/>
          <p:cNvSpPr/>
          <p:nvPr/>
        </p:nvSpPr>
        <p:spPr>
          <a:xfrm>
            <a:off x="4657641" y="440926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4800"/>
          </a:solidFill>
          <a:ln cap="rnd" cmpd="sng" w="38100">
            <a:solidFill>
              <a:srgbClr val="FF48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0" name="Shape 250"/>
        <p:cNvGrpSpPr/>
        <p:nvPr/>
      </p:nvGrpSpPr>
      <p:grpSpPr>
        <a:xfrm>
          <a:off x="0" y="0"/>
          <a:ext cx="0" cy="0"/>
          <a:chOff x="0" y="0"/>
          <a:chExt cx="0" cy="0"/>
        </a:xfrm>
      </p:grpSpPr>
      <p:sp>
        <p:nvSpPr>
          <p:cNvPr id="251" name="Google Shape;251;p1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2" name="Google Shape;252;p14"/>
          <p:cNvSpPr txBox="1"/>
          <p:nvPr>
            <p:ph type="ctrTitle"/>
          </p:nvPr>
        </p:nvSpPr>
        <p:spPr>
          <a:xfrm>
            <a:off x="454575" y="640075"/>
            <a:ext cx="5354554" cy="2641007"/>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dk1"/>
              </a:buClr>
              <a:buSzPts val="6200"/>
              <a:buFont typeface="Arial"/>
              <a:buNone/>
            </a:pPr>
            <a:r>
              <a:rPr lang="en-US" sz="3200">
                <a:latin typeface="Arial"/>
                <a:ea typeface="Arial"/>
                <a:cs typeface="Arial"/>
                <a:sym typeface="Arial"/>
              </a:rPr>
              <a:t>ရှင်းလင်း၍ တိကျမှန်ကန်သော သတင်းအချက်အလက်များ ပေးရန်</a:t>
            </a:r>
            <a:endParaRPr sz="3200">
              <a:latin typeface="Arial"/>
              <a:ea typeface="Arial"/>
              <a:cs typeface="Arial"/>
              <a:sym typeface="Arial"/>
            </a:endParaRPr>
          </a:p>
        </p:txBody>
      </p:sp>
      <p:sp>
        <p:nvSpPr>
          <p:cNvPr id="253" name="Google Shape;253;p14"/>
          <p:cNvSpPr txBox="1"/>
          <p:nvPr>
            <p:ph idx="1" type="subTitle"/>
          </p:nvPr>
        </p:nvSpPr>
        <p:spPr>
          <a:xfrm>
            <a:off x="286871" y="3454264"/>
            <a:ext cx="5023306" cy="3352799"/>
          </a:xfrm>
          <a:prstGeom prst="rect">
            <a:avLst/>
          </a:prstGeom>
          <a:noFill/>
          <a:ln>
            <a:noFill/>
          </a:ln>
        </p:spPr>
        <p:txBody>
          <a:bodyPr anchorCtr="0" anchor="t" bIns="45700" lIns="91425" spcFirstLastPara="1" rIns="91425" wrap="square" tIns="45700">
            <a:normAutofit fontScale="92500"/>
          </a:bodyPr>
          <a:lstStyle/>
          <a:p>
            <a:pPr indent="0" lvl="0" marL="0" rtl="0" algn="l">
              <a:lnSpc>
                <a:spcPct val="150000"/>
              </a:lnSpc>
              <a:spcBef>
                <a:spcPts val="0"/>
              </a:spcBef>
              <a:spcAft>
                <a:spcPts val="0"/>
              </a:spcAft>
              <a:buClr>
                <a:schemeClr val="dk1"/>
              </a:buClr>
              <a:buSzPct val="73710"/>
              <a:buNone/>
            </a:pPr>
            <a:r>
              <a:rPr lang="en-US" sz="2200">
                <a:latin typeface="Arial"/>
                <a:ea typeface="Arial"/>
                <a:cs typeface="Arial"/>
                <a:sym typeface="Arial"/>
              </a:rPr>
              <a:t>အလွယ်တကူ နားလည်နိုင်မည့် ရှင်းလင်း တိကျ သော အသုံးအနှုန်းကို သုံးပါ။ အသက်အရွယ်နှင့် ဖွံဖြိုးမှုအဆင့်တို့နှင့် လိုက်လျောညီထွေသည့် စကားလုံးများ သုံးကြောင်း သေချာပါစေ။ သင်၏ သတင်းအချက်အလက်များသည် ယုံကြည်ကိုးစား နိုင်ကြောင်း သေချာပါစေ။</a:t>
            </a:r>
            <a:endParaRPr/>
          </a:p>
        </p:txBody>
      </p:sp>
      <p:sp>
        <p:nvSpPr>
          <p:cNvPr id="254" name="Google Shape;254;p14"/>
          <p:cNvSpPr/>
          <p:nvPr/>
        </p:nvSpPr>
        <p:spPr>
          <a:xfrm>
            <a:off x="890339" y="3046632"/>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52BAC8"/>
          </a:solidFill>
          <a:ln cap="rnd" cmpd="sng" w="38100">
            <a:solidFill>
              <a:srgbClr val="52BAC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10;&#10;Description automatically generated" id="255" name="Google Shape;255;p14"/>
          <p:cNvPicPr preferRelativeResize="0"/>
          <p:nvPr/>
        </p:nvPicPr>
        <p:blipFill rotWithShape="1">
          <a:blip r:embed="rId3">
            <a:alphaModFix/>
          </a:blip>
          <a:srcRect b="0" l="21285" r="12014"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0" name="Shape 260"/>
        <p:cNvGrpSpPr/>
        <p:nvPr/>
      </p:nvGrpSpPr>
      <p:grpSpPr>
        <a:xfrm>
          <a:off x="0" y="0"/>
          <a:ext cx="0" cy="0"/>
          <a:chOff x="0" y="0"/>
          <a:chExt cx="0" cy="0"/>
        </a:xfrm>
      </p:grpSpPr>
      <p:sp>
        <p:nvSpPr>
          <p:cNvPr id="261" name="Google Shape;261;p1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2" name="Google Shape;262;p15"/>
          <p:cNvSpPr txBox="1"/>
          <p:nvPr>
            <p:ph idx="1" type="subTitle"/>
          </p:nvPr>
        </p:nvSpPr>
        <p:spPr>
          <a:xfrm>
            <a:off x="346364" y="4293899"/>
            <a:ext cx="4864514" cy="2221992"/>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50000"/>
              </a:lnSpc>
              <a:spcBef>
                <a:spcPts val="0"/>
              </a:spcBef>
              <a:spcAft>
                <a:spcPts val="0"/>
              </a:spcAft>
              <a:buSzPct val="110599"/>
              <a:buNone/>
            </a:pPr>
            <a:r>
              <a:rPr lang="en-US">
                <a:latin typeface="Arial"/>
                <a:ea typeface="Arial"/>
                <a:cs typeface="Arial"/>
                <a:sym typeface="Arial"/>
              </a:rPr>
              <a:t>သင့်လျော်သည့် ဘာသာစကားများဖြင့် ရုပ်ပုံများထည့်သွင်း၍ ရေးသားထားသော အထောက်အကူပစ္စည်းများကို အသုံးပြု နိုင်အောင် ကြိုးစားပါ။</a:t>
            </a:r>
            <a:endParaRPr>
              <a:latin typeface="Arial"/>
              <a:ea typeface="Arial"/>
              <a:cs typeface="Arial"/>
              <a:sym typeface="Arial"/>
            </a:endParaRPr>
          </a:p>
        </p:txBody>
      </p:sp>
      <p:sp>
        <p:nvSpPr>
          <p:cNvPr id="263" name="Google Shape;263;p15"/>
          <p:cNvSpPr/>
          <p:nvPr/>
        </p:nvSpPr>
        <p:spPr>
          <a:xfrm>
            <a:off x="918491" y="3924358"/>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17B18"/>
          </a:solidFill>
          <a:ln cap="rnd" cmpd="sng" w="38100">
            <a:solidFill>
              <a:srgbClr val="C17B1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piece of paper&#10;&#10;Description automatically generated" id="264" name="Google Shape;264;p15"/>
          <p:cNvPicPr preferRelativeResize="0"/>
          <p:nvPr/>
        </p:nvPicPr>
        <p:blipFill rotWithShape="1">
          <a:blip r:embed="rId3">
            <a:alphaModFix/>
          </a:blip>
          <a:srcRect b="1" l="23598" r="24997"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descr="A picture containing text&#10;&#10;Description automatically generated" id="265" name="Google Shape;265;p15"/>
          <p:cNvPicPr preferRelativeResize="0"/>
          <p:nvPr/>
        </p:nvPicPr>
        <p:blipFill rotWithShape="1">
          <a:blip r:embed="rId4">
            <a:alphaModFix/>
          </a:blip>
          <a:srcRect b="0" l="0" r="0" t="0"/>
          <a:stretch/>
        </p:blipFill>
        <p:spPr>
          <a:xfrm>
            <a:off x="44518" y="605522"/>
            <a:ext cx="5166360" cy="319822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0" name="Shape 270"/>
        <p:cNvGrpSpPr/>
        <p:nvPr/>
      </p:nvGrpSpPr>
      <p:grpSpPr>
        <a:xfrm>
          <a:off x="0" y="0"/>
          <a:ext cx="0" cy="0"/>
          <a:chOff x="0" y="0"/>
          <a:chExt cx="0" cy="0"/>
        </a:xfrm>
      </p:grpSpPr>
      <p:sp>
        <p:nvSpPr>
          <p:cNvPr id="271" name="Google Shape;271;p1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2" name="Google Shape;272;p16"/>
          <p:cNvSpPr txBox="1"/>
          <p:nvPr>
            <p:ph idx="1" type="subTitle"/>
          </p:nvPr>
        </p:nvSpPr>
        <p:spPr>
          <a:xfrm>
            <a:off x="434715" y="4636008"/>
            <a:ext cx="4875462" cy="1572768"/>
          </a:xfrm>
          <a:prstGeom prst="rect">
            <a:avLst/>
          </a:prstGeom>
          <a:noFill/>
          <a:ln>
            <a:noFill/>
          </a:ln>
        </p:spPr>
        <p:txBody>
          <a:bodyPr anchorCtr="0" anchor="t" bIns="45700" lIns="91425" spcFirstLastPara="1" rIns="91425" wrap="square" tIns="45700">
            <a:normAutofit fontScale="92500"/>
          </a:bodyPr>
          <a:lstStyle/>
          <a:p>
            <a:pPr indent="25400" lvl="0" marL="0" rtl="0" algn="l">
              <a:lnSpc>
                <a:spcPct val="160000"/>
              </a:lnSpc>
              <a:spcBef>
                <a:spcPts val="0"/>
              </a:spcBef>
              <a:spcAft>
                <a:spcPts val="0"/>
              </a:spcAft>
              <a:buSzPct val="108108"/>
              <a:buNone/>
            </a:pPr>
            <a:r>
              <a:rPr lang="en-US">
                <a:latin typeface="Arial"/>
                <a:ea typeface="Arial"/>
                <a:cs typeface="Arial"/>
                <a:sym typeface="Arial"/>
              </a:rPr>
              <a:t>လိုအပ်ပါက ဘာသာပြန်ပေးမည့်သူ တစ်ဦးကို အသုံးပြုပါ။</a:t>
            </a:r>
            <a:endParaRPr>
              <a:latin typeface="Arial"/>
              <a:ea typeface="Arial"/>
              <a:cs typeface="Arial"/>
              <a:sym typeface="Arial"/>
            </a:endParaRPr>
          </a:p>
        </p:txBody>
      </p:sp>
      <p:sp>
        <p:nvSpPr>
          <p:cNvPr id="273" name="Google Shape;273;p16"/>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7A931"/>
          </a:solidFill>
          <a:ln cap="rnd" cmpd="sng" w="38100">
            <a:solidFill>
              <a:srgbClr val="F7A93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74" name="Google Shape;274;p16"/>
          <p:cNvPicPr preferRelativeResize="0"/>
          <p:nvPr/>
        </p:nvPicPr>
        <p:blipFill rotWithShape="1">
          <a:blip r:embed="rId3">
            <a:alphaModFix/>
          </a:blip>
          <a:srcRect b="-1" l="12050" r="11719"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9" name="Shape 279"/>
        <p:cNvGrpSpPr/>
        <p:nvPr/>
      </p:nvGrpSpPr>
      <p:grpSpPr>
        <a:xfrm>
          <a:off x="0" y="0"/>
          <a:ext cx="0" cy="0"/>
          <a:chOff x="0" y="0"/>
          <a:chExt cx="0" cy="0"/>
        </a:xfrm>
      </p:grpSpPr>
      <p:sp>
        <p:nvSpPr>
          <p:cNvPr id="280" name="Google Shape;280;p1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1" name="Google Shape;281;p17"/>
          <p:cNvSpPr txBox="1"/>
          <p:nvPr>
            <p:ph idx="1" type="subTitle"/>
          </p:nvPr>
        </p:nvSpPr>
        <p:spPr>
          <a:xfrm>
            <a:off x="4890655" y="4636008"/>
            <a:ext cx="7101475" cy="1572768"/>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SzPts val="2800"/>
              <a:buNone/>
            </a:pPr>
            <a:r>
              <a:rPr lang="en-US">
                <a:latin typeface="Arial"/>
                <a:ea typeface="Arial"/>
                <a:cs typeface="Arial"/>
                <a:sym typeface="Arial"/>
              </a:rPr>
              <a:t>တစ်ခုခုကို သင်မသိရှိပါက မှန်းဆ၍ ပြောမည့်အစား မသိကြောင်း ရိုးသားစွာ ပြောပါ။</a:t>
            </a:r>
            <a:endParaRPr>
              <a:latin typeface="Arial"/>
              <a:ea typeface="Arial"/>
              <a:cs typeface="Arial"/>
              <a:sym typeface="Arial"/>
            </a:endParaRPr>
          </a:p>
        </p:txBody>
      </p:sp>
      <p:sp>
        <p:nvSpPr>
          <p:cNvPr id="282" name="Google Shape;282;p17"/>
          <p:cNvSpPr/>
          <p:nvPr/>
        </p:nvSpPr>
        <p:spPr>
          <a:xfrm>
            <a:off x="5412862" y="440926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82B1E9"/>
          </a:solidFill>
          <a:ln cap="rnd" cmpd="sng" w="38100">
            <a:solidFill>
              <a:srgbClr val="82B1E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wall, indoor, hat&#10;&#10;Description automatically generated" id="283" name="Google Shape;283;p17"/>
          <p:cNvPicPr preferRelativeResize="0"/>
          <p:nvPr/>
        </p:nvPicPr>
        <p:blipFill rotWithShape="1">
          <a:blip r:embed="rId3">
            <a:alphaModFix/>
          </a:blip>
          <a:srcRect b="2079" l="0" r="1"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1">
                                            <p:txEl>
                                              <p:pRg end="0" st="0"/>
                                            </p:txEl>
                                          </p:spTgt>
                                        </p:tgtEl>
                                        <p:attrNameLst>
                                          <p:attrName>style.visibility</p:attrName>
                                        </p:attrNameLst>
                                      </p:cBhvr>
                                      <p:to>
                                        <p:strVal val="visible"/>
                                      </p:to>
                                    </p:set>
                                    <p:animEffect filter="fade" transition="in">
                                      <p:cBhvr>
                                        <p:cTn dur="500"/>
                                        <p:tgtEl>
                                          <p:spTgt spid="28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8" name="Shape 288"/>
        <p:cNvGrpSpPr/>
        <p:nvPr/>
      </p:nvGrpSpPr>
      <p:grpSpPr>
        <a:xfrm>
          <a:off x="0" y="0"/>
          <a:ext cx="0" cy="0"/>
          <a:chOff x="0" y="0"/>
          <a:chExt cx="0" cy="0"/>
        </a:xfrm>
      </p:grpSpPr>
      <p:sp>
        <p:nvSpPr>
          <p:cNvPr id="289" name="Google Shape;289;p1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0" name="Google Shape;290;p18"/>
          <p:cNvSpPr txBox="1"/>
          <p:nvPr>
            <p:ph idx="1" type="subTitle"/>
          </p:nvPr>
        </p:nvSpPr>
        <p:spPr>
          <a:xfrm>
            <a:off x="235527" y="4636008"/>
            <a:ext cx="4388826" cy="2069592"/>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50000"/>
              </a:lnSpc>
              <a:spcBef>
                <a:spcPts val="0"/>
              </a:spcBef>
              <a:spcAft>
                <a:spcPts val="0"/>
              </a:spcAft>
              <a:buClr>
                <a:schemeClr val="dk1"/>
              </a:buClr>
              <a:buSzPct val="117646"/>
              <a:buNone/>
            </a:pPr>
            <a:r>
              <a:rPr lang="en-US" sz="2400">
                <a:latin typeface="Arial"/>
                <a:ea typeface="Arial"/>
                <a:cs typeface="Arial"/>
                <a:sym typeface="Arial"/>
              </a:rPr>
              <a:t>အရေးပေါ်အခြေအနေသည် လျှင်မြန်စွာ ပြောင်းလဲနေပါက ဒေသ၏ နောက်ဆုံးရ သတင်းအချက်အလက်များကို မျက်ခြေမပြတ် သိရှိအောင်နေပါ။</a:t>
            </a:r>
            <a:endParaRPr sz="2400">
              <a:latin typeface="Arial"/>
              <a:ea typeface="Arial"/>
              <a:cs typeface="Arial"/>
              <a:sym typeface="Arial"/>
            </a:endParaRPr>
          </a:p>
        </p:txBody>
      </p:sp>
      <p:sp>
        <p:nvSpPr>
          <p:cNvPr id="291" name="Google Shape;291;p18"/>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8D98DF"/>
          </a:solidFill>
          <a:ln cap="rnd" cmpd="sng" w="38100">
            <a:solidFill>
              <a:srgbClr val="8D98D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indoor, computer, people&#10;&#10;Description automatically generated" id="292" name="Google Shape;292;p18"/>
          <p:cNvPicPr preferRelativeResize="0"/>
          <p:nvPr/>
        </p:nvPicPr>
        <p:blipFill rotWithShape="1">
          <a:blip r:embed="rId3">
            <a:alphaModFix/>
          </a:blip>
          <a:srcRect b="0" l="0" r="0" t="0"/>
          <a:stretch/>
        </p:blipFill>
        <p:spPr>
          <a:xfrm>
            <a:off x="4914064" y="1191254"/>
            <a:ext cx="6725881" cy="447549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0">
                                            <p:txEl>
                                              <p:pRg end="0" st="0"/>
                                            </p:txEl>
                                          </p:spTgt>
                                        </p:tgtEl>
                                        <p:attrNameLst>
                                          <p:attrName>style.visibility</p:attrName>
                                        </p:attrNameLst>
                                      </p:cBhvr>
                                      <p:to>
                                        <p:strVal val="visible"/>
                                      </p:to>
                                    </p:set>
                                    <p:animEffect filter="fade" transition="in">
                                      <p:cBhvr>
                                        <p:cTn dur="500"/>
                                        <p:tgtEl>
                                          <p:spTgt spid="29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7" name="Shape 297"/>
        <p:cNvGrpSpPr/>
        <p:nvPr/>
      </p:nvGrpSpPr>
      <p:grpSpPr>
        <a:xfrm>
          <a:off x="0" y="0"/>
          <a:ext cx="0" cy="0"/>
          <a:chOff x="0" y="0"/>
          <a:chExt cx="0" cy="0"/>
        </a:xfrm>
      </p:grpSpPr>
      <p:sp>
        <p:nvSpPr>
          <p:cNvPr id="298" name="Google Shape;298;p1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9" name="Google Shape;299;p19"/>
          <p:cNvSpPr txBox="1"/>
          <p:nvPr>
            <p:ph type="ctrTitle"/>
          </p:nvPr>
        </p:nvSpPr>
        <p:spPr>
          <a:xfrm>
            <a:off x="890352" y="640075"/>
            <a:ext cx="4421400" cy="3566100"/>
          </a:xfrm>
          <a:prstGeom prst="rect">
            <a:avLst/>
          </a:prstGeom>
          <a:noFill/>
          <a:ln>
            <a:noFill/>
          </a:ln>
        </p:spPr>
        <p:txBody>
          <a:bodyPr anchorCtr="0" anchor="b" bIns="45700" lIns="91425" spcFirstLastPara="1" rIns="91425" wrap="square" tIns="45700">
            <a:normAutofit/>
          </a:bodyPr>
          <a:lstStyle/>
          <a:p>
            <a:pPr indent="0" lvl="0" marL="0" rtl="0" algn="l">
              <a:lnSpc>
                <a:spcPct val="150000"/>
              </a:lnSpc>
              <a:spcBef>
                <a:spcPts val="0"/>
              </a:spcBef>
              <a:spcAft>
                <a:spcPts val="0"/>
              </a:spcAft>
              <a:buClr>
                <a:schemeClr val="dk1"/>
              </a:buClr>
              <a:buSzPts val="3600"/>
              <a:buFont typeface="Arial"/>
              <a:buNone/>
            </a:pPr>
            <a:r>
              <a:rPr lang="en-US" sz="3600">
                <a:latin typeface="Arial"/>
                <a:ea typeface="Arial"/>
                <a:cs typeface="Arial"/>
                <a:sym typeface="Arial"/>
              </a:rPr>
              <a:t>အခြေခံပစ္စည်းများ သို့မဟုတ် ဝန်ဆောင်မှုများ ပေးအပ်ခြင်း</a:t>
            </a:r>
            <a:endParaRPr sz="3600">
              <a:latin typeface="Arial"/>
              <a:ea typeface="Arial"/>
              <a:cs typeface="Arial"/>
              <a:sym typeface="Arial"/>
            </a:endParaRPr>
          </a:p>
        </p:txBody>
      </p:sp>
      <p:sp>
        <p:nvSpPr>
          <p:cNvPr id="300" name="Google Shape;300;p19"/>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B70A5"/>
          </a:solidFill>
          <a:ln cap="rnd" cmpd="sng" w="38100">
            <a:solidFill>
              <a:srgbClr val="FB70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outdoor, person&#10;&#10;Description automatically generated" id="301" name="Google Shape;301;p19"/>
          <p:cNvPicPr preferRelativeResize="0"/>
          <p:nvPr/>
        </p:nvPicPr>
        <p:blipFill rotWithShape="1">
          <a:blip r:embed="rId3">
            <a:alphaModFix/>
          </a:blip>
          <a:srcRect b="-1" l="10524" r="22523"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68"/>
          <p:cNvSpPr txBox="1"/>
          <p:nvPr>
            <p:ph idx="1" type="body"/>
          </p:nvPr>
        </p:nvSpPr>
        <p:spPr>
          <a:xfrm>
            <a:off x="151376" y="33108"/>
            <a:ext cx="11651226" cy="6824892"/>
          </a:xfrm>
          <a:prstGeom prst="rect">
            <a:avLst/>
          </a:prstGeom>
          <a:noFill/>
          <a:ln>
            <a:noFill/>
          </a:ln>
        </p:spPr>
        <p:txBody>
          <a:bodyPr anchorCtr="0" anchor="t" bIns="45700" lIns="91425" spcFirstLastPara="1" rIns="91425" wrap="square" tIns="45700">
            <a:normAutofit fontScale="92500" lnSpcReduction="10000"/>
          </a:bodyPr>
          <a:lstStyle/>
          <a:p>
            <a:pPr indent="4760" lvl="0" marL="223838" rtl="0" algn="l">
              <a:lnSpc>
                <a:spcPct val="110000"/>
              </a:lnSpc>
              <a:spcBef>
                <a:spcPts val="1000"/>
              </a:spcBef>
              <a:spcAft>
                <a:spcPts val="0"/>
              </a:spcAft>
              <a:buSzPct val="129729"/>
              <a:buNone/>
            </a:pPr>
            <a:r>
              <a:rPr i="1" lang="en-US" sz="2000">
                <a:solidFill>
                  <a:srgbClr val="3F3F3F"/>
                </a:solidFill>
                <a:latin typeface="Arial"/>
                <a:ea typeface="Arial"/>
                <a:cs typeface="Arial"/>
                <a:sym typeface="Arial"/>
              </a:rPr>
              <a:t>ဤသင်တန်းမှာ Lotus Circle ၏ ပံ့ပိုးမှုဖြင့် Asia Foundation နှင့် Good Practice Group တို့က ရေးသားပြုစု ထားသော အွန်လိုင်းမှ ပို့ချသည့် “စိတ်လူမှုပိုင်းဆိုင်ရာ အထောက်အပံ့ပေးခြင်း အခြေခံကျွမ်းကျင်မှု - သီရိလင်္ကာနိုင်ငံ ရှေ့တန်းကွင်းဆင်း တုံ့ပြန်ကူညီသူများအတွက် ရက်တိုသင်တန်း” </a:t>
            </a:r>
            <a:r>
              <a:rPr i="1" lang="en-US" sz="2000">
                <a:solidFill>
                  <a:srgbClr val="595959"/>
                </a:solidFill>
                <a:latin typeface="Arial"/>
                <a:ea typeface="Arial"/>
                <a:cs typeface="Arial"/>
                <a:sym typeface="Arial"/>
              </a:rPr>
              <a:t>ကို အခြေပြုထားပါသည်။ သီရိလင်္ကာမှ သင်တန်းတွင် ပါဝင်သော အကြောင်းအရာများ (</a:t>
            </a:r>
            <a:r>
              <a:rPr i="1" lang="en-US" sz="2000" u="sng">
                <a:solidFill>
                  <a:srgbClr val="595959"/>
                </a:solidFill>
                <a:latin typeface="Arial"/>
                <a:ea typeface="Arial"/>
                <a:cs typeface="Arial"/>
                <a:sym typeface="Arial"/>
              </a:rPr>
              <a:t>https://psychosocialskills.teachable.com/</a:t>
            </a:r>
            <a:r>
              <a:rPr i="1" lang="en-US" sz="2000">
                <a:solidFill>
                  <a:srgbClr val="595959"/>
                </a:solidFill>
                <a:latin typeface="Arial"/>
                <a:ea typeface="Arial"/>
                <a:cs typeface="Arial"/>
                <a:sym typeface="Arial"/>
              </a:rPr>
              <a:t>) မှာ အဖွဲ့အစည်း ပေါင်းစုံ အမြဲတမ်းကော်မတီ (Inter-Agency Standing Committee - IASC) မှ ထုတ်ဝေသော “စိတ်လူမှုပိုင်းဆိုင်ရာ အထောက်အပံ့ပေးခြင်း အခြေခံကျွမ်းကျင်မှု - ကိုဗစ် ၁၉ တုံ့ပြန်ဆောင်ရွက်သူများ အတွက် လမ်းညွှန်” မှ မှီငြမ်းပြုစု ထားပါသည်။</a:t>
            </a:r>
            <a:endParaRPr sz="2000">
              <a:solidFill>
                <a:srgbClr val="595959"/>
              </a:solidFill>
              <a:latin typeface="Arial"/>
              <a:ea typeface="Arial"/>
              <a:cs typeface="Arial"/>
              <a:sym typeface="Arial"/>
            </a:endParaRPr>
          </a:p>
          <a:p>
            <a:pPr indent="4760" lvl="0" marL="223838" rtl="0" algn="l">
              <a:lnSpc>
                <a:spcPct val="110000"/>
              </a:lnSpc>
              <a:spcBef>
                <a:spcPts val="1000"/>
              </a:spcBef>
              <a:spcAft>
                <a:spcPts val="0"/>
              </a:spcAft>
              <a:buSzPct val="129729"/>
              <a:buNone/>
            </a:pPr>
            <a:r>
              <a:rPr i="1" lang="en-US" sz="2000">
                <a:solidFill>
                  <a:srgbClr val="595959"/>
                </a:solidFill>
                <a:latin typeface="Arial"/>
                <a:ea typeface="Arial"/>
                <a:cs typeface="Arial"/>
                <a:sym typeface="Arial"/>
              </a:rPr>
              <a:t>ဤဘာသာပြန်မှု/မှီငြမ်းပြုစုမှု  အဖွဲ့အစည်းပေါင်းစုံ အမြဲတမ်းကော်မတီ (IASC) မှ ရေးသားခြင်း မဟုတ်ပါ။ IASCသည် ဤဘာသာပြန်မှု/မှီငြမ်းပြုစုမှု၏ ပါဝင်အကြောင်းအရာများ သို့မဟုတ် တိကျမှန်ကန်မှုအတွက် တာဝန်မရှိပါ။ ဤ မှီငြမ်းပြုစုမှုတွင် ထပ်ဆောင်းစာအုပ်စာတမ်းများ ထည့်သွင်းထားပါသည်။ “ဤဘာသာပြန်ဆိုမှု/ဆီလျော်သလို ပြင်ဆင်ပြုစုထားမှုသည် အဖွဲ့အစည်းပေါင်းစုံ အမြဲတမ်းကော်မတီ (IASC) မှ စီစဉ်ဆောင်ရွက်ထားခြင်း မဟုတ်ပါ။ ဤဘာသာပြန်ဆိုမှု/ ဆီလျော်သလို ပြင်ဆင်ပြုစုထားမှုတွင် ပါဝင်သော အကြောင်းအရာများ သို့မဟုတ် တိကျ မှန်ကန်မှုတို့အတွက် IASC တွင် တာဝန်မရှိပါ။ မူရင်းအင်္ဂလိပ်ဘာသာဖြင့် ရေးသားထားသော ၂၀၂၀ တွင် ထုတ်ဝေ သည့် “Inter-Agency Standing Committee - Basic Psychosocial Skills: A Guide for COVID-19 Responders.’ License: CC BY-NC-SA 3.0 IGO ကိုသာ IASC မှ စီစဉ်ထုတ်ဝေထားသည့် အစစ်အမှန် စာရွက်စာတမ်းအဖြစ် တရားဝင်တာဝန်ခံပါသည်။”</a:t>
            </a:r>
            <a:r>
              <a:rPr i="1" lang="en-US" sz="2000" u="sng">
                <a:solidFill>
                  <a:srgbClr val="595959"/>
                </a:solidFill>
                <a:latin typeface="Arial"/>
                <a:ea typeface="Arial"/>
                <a:cs typeface="Arial"/>
                <a:sym typeface="Arial"/>
              </a:rPr>
              <a:t>https://app.mhpss.net/resource/basic-psychosocial-skills-a-guide-for-covid-</a:t>
            </a:r>
            <a:r>
              <a:rPr i="1" lang="en-US" sz="2000">
                <a:solidFill>
                  <a:srgbClr val="595959"/>
                </a:solidFill>
                <a:latin typeface="Arial"/>
                <a:ea typeface="Arial"/>
                <a:cs typeface="Arial"/>
                <a:sym typeface="Arial"/>
              </a:rPr>
              <a:t>19-responders</a:t>
            </a:r>
            <a:endParaRPr sz="2000">
              <a:solidFill>
                <a:srgbClr val="595959"/>
              </a:solidFill>
              <a:latin typeface="Arial"/>
              <a:ea typeface="Arial"/>
              <a:cs typeface="Arial"/>
              <a:sym typeface="Arial"/>
            </a:endParaRPr>
          </a:p>
          <a:p>
            <a:pPr indent="4760" lvl="0" marL="223838" rtl="0" algn="l">
              <a:lnSpc>
                <a:spcPct val="110000"/>
              </a:lnSpc>
              <a:spcBef>
                <a:spcPts val="1000"/>
              </a:spcBef>
              <a:spcAft>
                <a:spcPts val="0"/>
              </a:spcAft>
              <a:buSzPct val="129729"/>
              <a:buNone/>
            </a:pPr>
            <a:r>
              <a:rPr i="1" lang="en-US" sz="2000">
                <a:solidFill>
                  <a:srgbClr val="595959"/>
                </a:solidFill>
                <a:latin typeface="Arial"/>
                <a:ea typeface="Arial"/>
                <a:cs typeface="Arial"/>
                <a:sym typeface="Arial"/>
              </a:rPr>
              <a:t>ဤဘာသာပြန်ဆိုမှု/ ဆီလျော်သလို ပြင်ဆင်ပြုစုထားမှုကို မူလထုတ်ဝေမှု နှင့် ဆက်လက်ပြင်ဆင်ပြုစုခြင်းများ အတွက်လိုင်စင်နှင့် တူညီသောလိုင်စင်ဖြင့် ထုတ်ဝေပါသည်။</a:t>
            </a:r>
            <a:endParaRPr sz="2000">
              <a:solidFill>
                <a:srgbClr val="595959"/>
              </a:solidFill>
              <a:latin typeface="Arial"/>
              <a:ea typeface="Arial"/>
              <a:cs typeface="Arial"/>
              <a:sym typeface="Arial"/>
            </a:endParaRPr>
          </a:p>
          <a:p>
            <a:pPr indent="4760" lvl="0" marL="223838" rtl="0" algn="l">
              <a:lnSpc>
                <a:spcPct val="110000"/>
              </a:lnSpc>
              <a:spcBef>
                <a:spcPts val="1000"/>
              </a:spcBef>
              <a:spcAft>
                <a:spcPts val="0"/>
              </a:spcAft>
              <a:buSzPct val="129729"/>
              <a:buNone/>
            </a:pPr>
            <a:r>
              <a:rPr i="1" lang="en-US" sz="2000">
                <a:solidFill>
                  <a:srgbClr val="595959"/>
                </a:solidFill>
                <a:latin typeface="Arial"/>
                <a:ea typeface="Arial"/>
                <a:cs typeface="Arial"/>
                <a:sym typeface="Arial"/>
              </a:rPr>
              <a:t>CC BY-NC-SA 3.0 IGO (</a:t>
            </a:r>
            <a:r>
              <a:rPr i="1" lang="en-US" sz="2000" u="sng">
                <a:solidFill>
                  <a:srgbClr val="595959"/>
                </a:solidFill>
                <a:latin typeface="Arial"/>
                <a:ea typeface="Arial"/>
                <a:cs typeface="Arial"/>
                <a:sym typeface="Arial"/>
              </a:rPr>
              <a:t>https://creativecommons.org/licenses/by-nc-sa/3.0/</a:t>
            </a:r>
            <a:r>
              <a:rPr i="1" lang="en-US" sz="2000">
                <a:solidFill>
                  <a:srgbClr val="595959"/>
                </a:solidFill>
                <a:latin typeface="Arial"/>
                <a:ea typeface="Arial"/>
                <a:cs typeface="Arial"/>
                <a:sym typeface="Arial"/>
              </a:rPr>
              <a:t>)</a:t>
            </a:r>
            <a:endParaRPr/>
          </a:p>
          <a:p>
            <a:pPr indent="4760" lvl="0" marL="223838" rtl="0" algn="l">
              <a:lnSpc>
                <a:spcPct val="110000"/>
              </a:lnSpc>
              <a:spcBef>
                <a:spcPts val="1000"/>
              </a:spcBef>
              <a:spcAft>
                <a:spcPts val="0"/>
              </a:spcAft>
              <a:buSzPct val="129729"/>
              <a:buNone/>
            </a:pPr>
            <a:r>
              <a:rPr i="1" lang="en-US" sz="2000">
                <a:solidFill>
                  <a:srgbClr val="3F3F3F"/>
                </a:solidFill>
                <a:latin typeface="Arial"/>
                <a:ea typeface="Arial"/>
                <a:cs typeface="Arial"/>
                <a:sym typeface="Arial"/>
              </a:rPr>
              <a:t>သင်တန်းအတွက် ရုပ်ပုံများကို UNFPA မြန်မာမှ ပေးအပ်သည်။ </a:t>
            </a:r>
            <a:endParaRPr sz="2000">
              <a:solidFill>
                <a:srgbClr val="3F3F3F"/>
              </a:solidFill>
              <a:latin typeface="Arial"/>
              <a:ea typeface="Arial"/>
              <a:cs typeface="Arial"/>
              <a:sym typeface="Arial"/>
            </a:endParaRPr>
          </a:p>
        </p:txBody>
      </p:sp>
      <p:pic>
        <p:nvPicPr>
          <p:cNvPr descr="A picture containing logo&#10;&#10;Description automatically generated" id="136" name="Google Shape;136;p68"/>
          <p:cNvPicPr preferRelativeResize="0"/>
          <p:nvPr/>
        </p:nvPicPr>
        <p:blipFill rotWithShape="1">
          <a:blip r:embed="rId3">
            <a:alphaModFix/>
          </a:blip>
          <a:srcRect b="0" l="0" r="0" t="0"/>
          <a:stretch/>
        </p:blipFill>
        <p:spPr>
          <a:xfrm>
            <a:off x="10234748" y="5859585"/>
            <a:ext cx="1805876" cy="9984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6" name="Shape 306"/>
        <p:cNvGrpSpPr/>
        <p:nvPr/>
      </p:nvGrpSpPr>
      <p:grpSpPr>
        <a:xfrm>
          <a:off x="0" y="0"/>
          <a:ext cx="0" cy="0"/>
          <a:chOff x="0" y="0"/>
          <a:chExt cx="0" cy="0"/>
        </a:xfrm>
      </p:grpSpPr>
      <p:sp>
        <p:nvSpPr>
          <p:cNvPr id="307" name="Google Shape;307;p20"/>
          <p:cNvSpPr/>
          <p:nvPr/>
        </p:nvSpPr>
        <p:spPr>
          <a:xfrm>
            <a:off x="0" y="0"/>
            <a:ext cx="12188952"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grass, outdoor, sitting, small&#10;&#10;Description automatically generated" id="308" name="Google Shape;308;p20"/>
          <p:cNvPicPr preferRelativeResize="0"/>
          <p:nvPr/>
        </p:nvPicPr>
        <p:blipFill rotWithShape="1">
          <a:blip r:embed="rId3">
            <a:alphaModFix amt="50000"/>
          </a:blip>
          <a:srcRect b="9499" l="0" r="-1" t="6204"/>
          <a:stretch/>
        </p:blipFill>
        <p:spPr>
          <a:xfrm>
            <a:off x="20" y="10"/>
            <a:ext cx="12188930" cy="6857990"/>
          </a:xfrm>
          <a:prstGeom prst="rect">
            <a:avLst/>
          </a:prstGeom>
          <a:noFill/>
          <a:ln>
            <a:noFill/>
          </a:ln>
        </p:spPr>
      </p:pic>
      <p:sp>
        <p:nvSpPr>
          <p:cNvPr id="309" name="Google Shape;309;p20"/>
          <p:cNvSpPr txBox="1"/>
          <p:nvPr>
            <p:ph idx="1" type="subTitle"/>
          </p:nvPr>
        </p:nvSpPr>
        <p:spPr>
          <a:xfrm>
            <a:off x="1177636" y="4599432"/>
            <a:ext cx="11014364" cy="195376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170000"/>
              </a:lnSpc>
              <a:spcBef>
                <a:spcPts val="0"/>
              </a:spcBef>
              <a:spcAft>
                <a:spcPts val="0"/>
              </a:spcAft>
              <a:buClr>
                <a:schemeClr val="lt1"/>
              </a:buClr>
              <a:buSzPct val="100000"/>
              <a:buNone/>
            </a:pPr>
            <a:r>
              <a:rPr b="1" lang="en-US" sz="3200">
                <a:latin typeface="Arial"/>
                <a:ea typeface="Arial"/>
                <a:cs typeface="Arial"/>
                <a:sym typeface="Arial"/>
              </a:rPr>
              <a:t>အစားအစာ၊ ရေ သို့မဟုတ် အခြားသူများအတွက် ဈေးဝယ်ပေးခြင်း စသည်ဖြင့် အခြေခံပစ္စည်းများနှင့် ဝန်ဆောင်မှုများကို သင်ကိုယ်တိုင်ပေးနိုင်ပါသည်။ သို့သော် ထိုအရာအားလုံးကို သင်‌ပေးနိုင်ရမည်ဟု မခံစားပါနှင့်။</a:t>
            </a:r>
            <a:endParaRPr/>
          </a:p>
        </p:txBody>
      </p:sp>
      <p:sp>
        <p:nvSpPr>
          <p:cNvPr id="310" name="Google Shape;310;p20"/>
          <p:cNvSpPr/>
          <p:nvPr/>
        </p:nvSpPr>
        <p:spPr>
          <a:xfrm>
            <a:off x="3974206" y="436862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5" name="Shape 315"/>
        <p:cNvGrpSpPr/>
        <p:nvPr/>
      </p:nvGrpSpPr>
      <p:grpSpPr>
        <a:xfrm>
          <a:off x="0" y="0"/>
          <a:ext cx="0" cy="0"/>
          <a:chOff x="0" y="0"/>
          <a:chExt cx="0" cy="0"/>
        </a:xfrm>
      </p:grpSpPr>
      <p:sp>
        <p:nvSpPr>
          <p:cNvPr id="316" name="Google Shape;316;p2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17" name="Google Shape;317;p21"/>
          <p:cNvSpPr txBox="1"/>
          <p:nvPr>
            <p:ph idx="1" type="subTitle"/>
          </p:nvPr>
        </p:nvSpPr>
        <p:spPr>
          <a:xfrm>
            <a:off x="197612" y="3429000"/>
            <a:ext cx="4928570" cy="1572768"/>
          </a:xfrm>
          <a:prstGeom prst="rect">
            <a:avLst/>
          </a:prstGeom>
          <a:noFill/>
          <a:ln>
            <a:noFill/>
          </a:ln>
        </p:spPr>
        <p:txBody>
          <a:bodyPr anchorCtr="0" anchor="t" bIns="45700" lIns="91425" spcFirstLastPara="1" rIns="91425" wrap="square" tIns="45700">
            <a:noAutofit/>
          </a:bodyPr>
          <a:lstStyle/>
          <a:p>
            <a:pPr indent="-457200" lvl="0" marL="457200" rtl="0" algn="l">
              <a:lnSpc>
                <a:spcPct val="150000"/>
              </a:lnSpc>
              <a:spcBef>
                <a:spcPts val="0"/>
              </a:spcBef>
              <a:spcAft>
                <a:spcPts val="0"/>
              </a:spcAft>
              <a:buClr>
                <a:schemeClr val="dk1"/>
              </a:buClr>
              <a:buSzPts val="1300"/>
              <a:buChar char="•"/>
            </a:pPr>
            <a:r>
              <a:rPr b="1" lang="en-US" sz="2400">
                <a:latin typeface="Arial"/>
                <a:ea typeface="Arial"/>
                <a:cs typeface="Arial"/>
                <a:sym typeface="Arial"/>
              </a:rPr>
              <a:t>သင့်အဖို့ မည်သည်က ဖြစ်နိုင်ပြီး မည်သည်က မဖြစ်နိုင်သည်ကို သိရှိသတိပြုပါ။</a:t>
            </a:r>
            <a:endParaRPr/>
          </a:p>
          <a:p>
            <a:pPr indent="-457200" lvl="0" marL="457200" rtl="0" algn="l">
              <a:lnSpc>
                <a:spcPct val="150000"/>
              </a:lnSpc>
              <a:spcBef>
                <a:spcPts val="0"/>
              </a:spcBef>
              <a:spcAft>
                <a:spcPts val="0"/>
              </a:spcAft>
              <a:buClr>
                <a:schemeClr val="dk1"/>
              </a:buClr>
              <a:buSzPts val="1300"/>
              <a:buChar char="•"/>
            </a:pPr>
            <a:r>
              <a:rPr b="1" lang="en-US" sz="2400">
                <a:latin typeface="Arial"/>
                <a:ea typeface="Arial"/>
                <a:cs typeface="Arial"/>
                <a:sym typeface="Arial"/>
              </a:rPr>
              <a:t>ပစ္စည်းများ မဝယ်ယူမီ သူတို့နှင့် အတည်ပြုချက်ယူပါ။</a:t>
            </a:r>
            <a:endParaRPr b="1" sz="2400">
              <a:latin typeface="Arial"/>
              <a:ea typeface="Arial"/>
              <a:cs typeface="Arial"/>
              <a:sym typeface="Arial"/>
            </a:endParaRPr>
          </a:p>
        </p:txBody>
      </p:sp>
      <p:sp>
        <p:nvSpPr>
          <p:cNvPr id="318" name="Google Shape;318;p21"/>
          <p:cNvSpPr/>
          <p:nvPr/>
        </p:nvSpPr>
        <p:spPr>
          <a:xfrm flipH="1" rot="10800000">
            <a:off x="1019986" y="2811839"/>
            <a:ext cx="3474720" cy="45719"/>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B1462"/>
          </a:solidFill>
          <a:ln cap="rnd" cmpd="sng" w="38100">
            <a:solidFill>
              <a:srgbClr val="FB146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text, food, items, cluttered&#10;&#10;Description automatically generated" id="319" name="Google Shape;319;p21"/>
          <p:cNvPicPr preferRelativeResize="0"/>
          <p:nvPr/>
        </p:nvPicPr>
        <p:blipFill rotWithShape="1">
          <a:blip r:embed="rId3">
            <a:alphaModFix/>
          </a:blip>
          <a:srcRect b="-1" l="6059" r="26986"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7">
                                            <p:txEl>
                                              <p:pRg end="0" st="0"/>
                                            </p:txEl>
                                          </p:spTgt>
                                        </p:tgtEl>
                                        <p:attrNameLst>
                                          <p:attrName>style.visibility</p:attrName>
                                        </p:attrNameLst>
                                      </p:cBhvr>
                                      <p:to>
                                        <p:strVal val="visible"/>
                                      </p:to>
                                    </p:set>
                                    <p:animEffect filter="fade" transition="in">
                                      <p:cBhvr>
                                        <p:cTn dur="500"/>
                                        <p:tgtEl>
                                          <p:spTgt spid="317">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17">
                                            <p:txEl>
                                              <p:pRg end="1" st="1"/>
                                            </p:txEl>
                                          </p:spTgt>
                                        </p:tgtEl>
                                        <p:attrNameLst>
                                          <p:attrName>style.visibility</p:attrName>
                                        </p:attrNameLst>
                                      </p:cBhvr>
                                      <p:to>
                                        <p:strVal val="visible"/>
                                      </p:to>
                                    </p:set>
                                    <p:animEffect filter="fade" transition="in">
                                      <p:cBhvr>
                                        <p:cTn dur="500"/>
                                        <p:tgtEl>
                                          <p:spTgt spid="31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4" name="Shape 324"/>
        <p:cNvGrpSpPr/>
        <p:nvPr/>
      </p:nvGrpSpPr>
      <p:grpSpPr>
        <a:xfrm>
          <a:off x="0" y="0"/>
          <a:ext cx="0" cy="0"/>
          <a:chOff x="0" y="0"/>
          <a:chExt cx="0" cy="0"/>
        </a:xfrm>
      </p:grpSpPr>
      <p:sp>
        <p:nvSpPr>
          <p:cNvPr id="325" name="Google Shape;325;p2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26" name="Google Shape;326;p22"/>
          <p:cNvSpPr txBox="1"/>
          <p:nvPr>
            <p:ph idx="1" type="subTitle"/>
          </p:nvPr>
        </p:nvSpPr>
        <p:spPr>
          <a:xfrm>
            <a:off x="277091" y="4192662"/>
            <a:ext cx="5033086" cy="1572768"/>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1800"/>
              <a:buNone/>
            </a:pPr>
            <a:r>
              <a:rPr b="1" lang="en-US" sz="2400">
                <a:latin typeface="Arial"/>
                <a:ea typeface="Arial"/>
                <a:cs typeface="Arial"/>
                <a:sym typeface="Arial"/>
              </a:rPr>
              <a:t>အချိန်တိုင်းတွင် သင်ကိုယ်တိုင်၏ ကျန်းမာရေး နှင့် ဘေးကင်းလုံခြုံရေး အတွက် လိုအပ်သော ကာကွယ်မှုများ ဆောင်ရွက်ရန်အတွက် သတိရပါ။  </a:t>
            </a:r>
            <a:endParaRPr b="1" sz="2400">
              <a:latin typeface="Arial"/>
              <a:ea typeface="Arial"/>
              <a:cs typeface="Arial"/>
              <a:sym typeface="Arial"/>
            </a:endParaRPr>
          </a:p>
          <a:p>
            <a:pPr indent="0" lvl="0" marL="0" rtl="0" algn="l">
              <a:lnSpc>
                <a:spcPct val="150000"/>
              </a:lnSpc>
              <a:spcBef>
                <a:spcPts val="1000"/>
              </a:spcBef>
              <a:spcAft>
                <a:spcPts val="0"/>
              </a:spcAft>
              <a:buClr>
                <a:schemeClr val="dk1"/>
              </a:buClr>
              <a:buSzPts val="1800"/>
              <a:buNone/>
            </a:pPr>
            <a:r>
              <a:t/>
            </a:r>
            <a:endParaRPr b="1" sz="2400">
              <a:latin typeface="Arial"/>
              <a:ea typeface="Arial"/>
              <a:cs typeface="Arial"/>
              <a:sym typeface="Arial"/>
            </a:endParaRPr>
          </a:p>
        </p:txBody>
      </p:sp>
      <p:sp>
        <p:nvSpPr>
          <p:cNvPr id="327" name="Google Shape;327;p22"/>
          <p:cNvSpPr/>
          <p:nvPr/>
        </p:nvSpPr>
        <p:spPr>
          <a:xfrm>
            <a:off x="918491" y="3827376"/>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8D98DF"/>
          </a:solidFill>
          <a:ln cap="rnd" cmpd="sng" w="38100">
            <a:solidFill>
              <a:srgbClr val="8D98D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indoor&#10;&#10;Description automatically generated" id="328" name="Google Shape;328;p22"/>
          <p:cNvPicPr preferRelativeResize="0"/>
          <p:nvPr/>
        </p:nvPicPr>
        <p:blipFill rotWithShape="1">
          <a:blip r:embed="rId3">
            <a:alphaModFix/>
          </a:blip>
          <a:srcRect b="0" l="32460" r="836"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6">
                                            <p:txEl>
                                              <p:pRg end="0" st="0"/>
                                            </p:txEl>
                                          </p:spTgt>
                                        </p:tgtEl>
                                        <p:attrNameLst>
                                          <p:attrName>style.visibility</p:attrName>
                                        </p:attrNameLst>
                                      </p:cBhvr>
                                      <p:to>
                                        <p:strVal val="visible"/>
                                      </p:to>
                                    </p:set>
                                    <p:animEffect filter="fade" transition="in">
                                      <p:cBhvr>
                                        <p:cTn dur="500"/>
                                        <p:tgtEl>
                                          <p:spTgt spid="32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26">
                                            <p:txEl>
                                              <p:pRg end="1" st="1"/>
                                            </p:txEl>
                                          </p:spTgt>
                                        </p:tgtEl>
                                        <p:attrNameLst>
                                          <p:attrName>style.visibility</p:attrName>
                                        </p:attrNameLst>
                                      </p:cBhvr>
                                      <p:to>
                                        <p:strVal val="visible"/>
                                      </p:to>
                                    </p:set>
                                    <p:animEffect filter="fade" transition="in">
                                      <p:cBhvr>
                                        <p:cTn dur="500"/>
                                        <p:tgtEl>
                                          <p:spTgt spid="32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70"/>
          <p:cNvSpPr txBox="1"/>
          <p:nvPr>
            <p:ph type="title"/>
          </p:nvPr>
        </p:nvSpPr>
        <p:spPr>
          <a:xfrm>
            <a:off x="831850" y="0"/>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2060"/>
              </a:buClr>
              <a:buSzPts val="6600"/>
              <a:buFont typeface="Calibri"/>
              <a:buNone/>
            </a:pPr>
            <a:r>
              <a:rPr b="1" lang="en-US" sz="6600">
                <a:solidFill>
                  <a:srgbClr val="002060"/>
                </a:solidFill>
                <a:latin typeface="Arial"/>
                <a:ea typeface="Arial"/>
                <a:cs typeface="Arial"/>
                <a:sym typeface="Arial"/>
              </a:rPr>
              <a:t>မော်ဂျူး (၃) </a:t>
            </a:r>
            <a:endParaRPr>
              <a:latin typeface="Arial"/>
              <a:ea typeface="Arial"/>
              <a:cs typeface="Arial"/>
              <a:sym typeface="Arial"/>
            </a:endParaRPr>
          </a:p>
        </p:txBody>
      </p:sp>
      <p:sp>
        <p:nvSpPr>
          <p:cNvPr id="335" name="Google Shape;335;p70"/>
          <p:cNvSpPr txBox="1"/>
          <p:nvPr>
            <p:ph idx="1" type="body"/>
          </p:nvPr>
        </p:nvSpPr>
        <p:spPr>
          <a:xfrm>
            <a:off x="831850" y="2936631"/>
            <a:ext cx="9889938" cy="3153019"/>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rgbClr val="595959"/>
              </a:buClr>
              <a:buSzPts val="2800"/>
              <a:buNone/>
            </a:pPr>
            <a:r>
              <a:rPr b="1" lang="en-US" sz="2800">
                <a:solidFill>
                  <a:srgbClr val="595959"/>
                </a:solidFill>
                <a:latin typeface="Arial"/>
                <a:ea typeface="Arial"/>
                <a:cs typeface="Arial"/>
                <a:sym typeface="Arial"/>
              </a:rPr>
              <a:t>၃.၂  အခြားသူများအား လက်တွေ့ကျသော အကူအညီများ ပေးအပ်ခြင်း</a:t>
            </a:r>
            <a:endParaRPr b="1" sz="2800">
              <a:solidFill>
                <a:srgbClr val="595959"/>
              </a:solidFill>
              <a:latin typeface="Arial"/>
              <a:ea typeface="Arial"/>
              <a:cs typeface="Arial"/>
              <a:sym typeface="Arial"/>
            </a:endParaRPr>
          </a:p>
        </p:txBody>
      </p:sp>
      <p:pic>
        <p:nvPicPr>
          <p:cNvPr descr="A picture containing logo&#10;&#10;Description automatically generated" id="336" name="Google Shape;336;p70"/>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descr="A picture containing cat, table, person, wearing&#10;&#10;Description automatically generated" id="342" name="Google Shape;342;p24"/>
          <p:cNvPicPr preferRelativeResize="0"/>
          <p:nvPr/>
        </p:nvPicPr>
        <p:blipFill rotWithShape="1">
          <a:blip r:embed="rId3">
            <a:alphaModFix amt="50000"/>
          </a:blip>
          <a:srcRect b="5545" l="0" r="-1" t="10163"/>
          <a:stretch/>
        </p:blipFill>
        <p:spPr>
          <a:xfrm>
            <a:off x="20" y="10"/>
            <a:ext cx="12188930" cy="6857990"/>
          </a:xfrm>
          <a:prstGeom prst="rect">
            <a:avLst/>
          </a:prstGeom>
          <a:noFill/>
          <a:ln>
            <a:noFill/>
          </a:ln>
        </p:spPr>
      </p:pic>
      <p:sp>
        <p:nvSpPr>
          <p:cNvPr id="343" name="Google Shape;343;p24"/>
          <p:cNvSpPr txBox="1"/>
          <p:nvPr>
            <p:ph type="ctrTitle"/>
          </p:nvPr>
        </p:nvSpPr>
        <p:spPr>
          <a:xfrm>
            <a:off x="359764" y="1124712"/>
            <a:ext cx="11692328" cy="3063240"/>
          </a:xfrm>
          <a:prstGeom prst="rect">
            <a:avLst/>
          </a:prstGeom>
          <a:noFill/>
          <a:ln>
            <a:noFill/>
          </a:ln>
        </p:spPr>
        <p:txBody>
          <a:bodyPr anchorCtr="0" anchor="b" bIns="45700" lIns="91425" spcFirstLastPara="1" rIns="91425" wrap="square" tIns="45700">
            <a:normAutofit/>
          </a:bodyPr>
          <a:lstStyle/>
          <a:p>
            <a:pPr indent="0" lvl="0" marL="0" rtl="0" algn="ctr">
              <a:lnSpc>
                <a:spcPct val="150000"/>
              </a:lnSpc>
              <a:spcBef>
                <a:spcPts val="0"/>
              </a:spcBef>
              <a:spcAft>
                <a:spcPts val="0"/>
              </a:spcAft>
              <a:buClr>
                <a:schemeClr val="dk1"/>
              </a:buClr>
              <a:buSzPts val="4800"/>
              <a:buFont typeface="Calibri"/>
              <a:buNone/>
            </a:pPr>
            <a:r>
              <a:rPr b="1" lang="en-US" sz="4800">
                <a:latin typeface="Arial"/>
                <a:ea typeface="Arial"/>
                <a:cs typeface="Arial"/>
                <a:sym typeface="Arial"/>
              </a:rPr>
              <a:t>လက်တွေ့အကူအညီများပေးနေသည့် အခြားသူများနှင့် ချိတ်ဆက်ပါ။</a:t>
            </a:r>
            <a:endParaRPr sz="4800">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8" name="Shape 348"/>
        <p:cNvGrpSpPr/>
        <p:nvPr/>
      </p:nvGrpSpPr>
      <p:grpSpPr>
        <a:xfrm>
          <a:off x="0" y="0"/>
          <a:ext cx="0" cy="0"/>
          <a:chOff x="0" y="0"/>
          <a:chExt cx="0" cy="0"/>
        </a:xfrm>
      </p:grpSpPr>
      <p:sp>
        <p:nvSpPr>
          <p:cNvPr id="349" name="Google Shape;349;p25"/>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person&#10;&#10;Description automatically generated" id="350" name="Google Shape;350;p25"/>
          <p:cNvPicPr preferRelativeResize="0"/>
          <p:nvPr/>
        </p:nvPicPr>
        <p:blipFill rotWithShape="1">
          <a:blip r:embed="rId3">
            <a:alphaModFix amt="50000"/>
          </a:blip>
          <a:srcRect b="6077" l="0" r="0" t="9650"/>
          <a:stretch/>
        </p:blipFill>
        <p:spPr>
          <a:xfrm>
            <a:off x="20" y="1"/>
            <a:ext cx="12191980" cy="6857999"/>
          </a:xfrm>
          <a:prstGeom prst="rect">
            <a:avLst/>
          </a:prstGeom>
          <a:noFill/>
          <a:ln>
            <a:noFill/>
          </a:ln>
        </p:spPr>
      </p:pic>
      <p:sp>
        <p:nvSpPr>
          <p:cNvPr id="351" name="Google Shape;351;p25"/>
          <p:cNvSpPr txBox="1"/>
          <p:nvPr>
            <p:ph idx="1" type="subTitle"/>
          </p:nvPr>
        </p:nvSpPr>
        <p:spPr>
          <a:xfrm>
            <a:off x="1524000" y="4159404"/>
            <a:ext cx="9144000" cy="2301357"/>
          </a:xfrm>
          <a:prstGeom prst="rect">
            <a:avLst/>
          </a:prstGeom>
          <a:noFill/>
          <a:ln>
            <a:noFill/>
          </a:ln>
        </p:spPr>
        <p:txBody>
          <a:bodyPr anchorCtr="0" anchor="t" bIns="45700" lIns="91425" spcFirstLastPara="1" rIns="91425" wrap="square" tIns="45700">
            <a:normAutofit/>
          </a:bodyPr>
          <a:lstStyle/>
          <a:p>
            <a:pPr indent="0" lvl="0" marL="0" rtl="0" algn="ctr">
              <a:lnSpc>
                <a:spcPct val="150000"/>
              </a:lnSpc>
              <a:spcBef>
                <a:spcPts val="0"/>
              </a:spcBef>
              <a:spcAft>
                <a:spcPts val="0"/>
              </a:spcAft>
              <a:buClr>
                <a:srgbClr val="FFFFFF"/>
              </a:buClr>
              <a:buSzPts val="2400"/>
              <a:buNone/>
            </a:pPr>
            <a:r>
              <a:rPr b="1" lang="en-US">
                <a:solidFill>
                  <a:srgbClr val="FFFFFF"/>
                </a:solidFill>
                <a:latin typeface="Arial"/>
                <a:ea typeface="Arial"/>
                <a:cs typeface="Arial"/>
                <a:sym typeface="Arial"/>
              </a:rPr>
              <a:t>လိုအပ်သည့် ဝန်ဆောင်မှုများ သို့မဟုတ် ပစ္စည်းများကို သင် တိုက်ရိုက် မပေးနိုင်ဘဲ အခြားဝန်ဆောင်မှုပေးသူများက ဖြည့်ဆည်းပေးနိုင်သည့် အခြေအနေများလည်း ရှိပါသည်။</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6" name="Shape 356"/>
        <p:cNvGrpSpPr/>
        <p:nvPr/>
      </p:nvGrpSpPr>
      <p:grpSpPr>
        <a:xfrm>
          <a:off x="0" y="0"/>
          <a:ext cx="0" cy="0"/>
          <a:chOff x="0" y="0"/>
          <a:chExt cx="0" cy="0"/>
        </a:xfrm>
      </p:grpSpPr>
      <p:sp>
        <p:nvSpPr>
          <p:cNvPr id="357" name="Google Shape;357;p2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erson wearing a stethoscope around the neck&#10;&#10;Description automatically generated with medium confidence" id="358" name="Google Shape;358;p26"/>
          <p:cNvPicPr preferRelativeResize="0"/>
          <p:nvPr/>
        </p:nvPicPr>
        <p:blipFill rotWithShape="1">
          <a:blip r:embed="rId3">
            <a:alphaModFix/>
          </a:blip>
          <a:srcRect b="9091" l="8062" r="15235" t="0"/>
          <a:stretch/>
        </p:blipFill>
        <p:spPr>
          <a:xfrm>
            <a:off x="3523488" y="10"/>
            <a:ext cx="8668512" cy="6857990"/>
          </a:xfrm>
          <a:prstGeom prst="rect">
            <a:avLst/>
          </a:prstGeom>
          <a:noFill/>
          <a:ln>
            <a:noFill/>
          </a:ln>
        </p:spPr>
      </p:pic>
      <p:sp>
        <p:nvSpPr>
          <p:cNvPr id="359" name="Google Shape;359;p26"/>
          <p:cNvSpPr/>
          <p:nvPr/>
        </p:nvSpPr>
        <p:spPr>
          <a:xfrm>
            <a:off x="0" y="0"/>
            <a:ext cx="9756601" cy="6858000"/>
          </a:xfrm>
          <a:prstGeom prst="rect">
            <a:avLst/>
          </a:prstGeom>
          <a:gradFill>
            <a:gsLst>
              <a:gs pos="0">
                <a:srgbClr val="FFFFFF">
                  <a:alpha val="0"/>
                </a:srgbClr>
              </a:gs>
              <a:gs pos="19000">
                <a:srgbClr val="FFFFFF">
                  <a:alpha val="36470"/>
                </a:srgbClr>
              </a:gs>
              <a:gs pos="35000">
                <a:srgbClr val="FFFFFF">
                  <a:alpha val="77647"/>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0" name="Google Shape;360;p26"/>
          <p:cNvSpPr txBox="1"/>
          <p:nvPr>
            <p:ph idx="1" type="subTitle"/>
          </p:nvPr>
        </p:nvSpPr>
        <p:spPr>
          <a:xfrm>
            <a:off x="477980" y="4872922"/>
            <a:ext cx="5638007" cy="1985078"/>
          </a:xfrm>
          <a:prstGeom prst="rect">
            <a:avLst/>
          </a:prstGeom>
          <a:noFill/>
          <a:ln>
            <a:noFill/>
          </a:ln>
        </p:spPr>
        <p:txBody>
          <a:bodyPr anchorCtr="0" anchor="t" bIns="45700" lIns="91425" spcFirstLastPara="1" rIns="91425" wrap="square" tIns="45700">
            <a:normAutofit/>
          </a:bodyPr>
          <a:lstStyle/>
          <a:p>
            <a:pPr indent="0" lvl="0" marL="0" rtl="0" algn="l">
              <a:lnSpc>
                <a:spcPct val="160000"/>
              </a:lnSpc>
              <a:spcBef>
                <a:spcPts val="0"/>
              </a:spcBef>
              <a:spcAft>
                <a:spcPts val="0"/>
              </a:spcAft>
              <a:buClr>
                <a:schemeClr val="dk1"/>
              </a:buClr>
              <a:buSzPts val="2000"/>
              <a:buNone/>
            </a:pPr>
            <a:r>
              <a:rPr b="1" lang="en-US" sz="2000">
                <a:latin typeface="Arial"/>
                <a:ea typeface="Arial"/>
                <a:cs typeface="Arial"/>
                <a:sym typeface="Arial"/>
              </a:rPr>
              <a:t>ရပ်ရွာလူထုနှင့် ဝန်ဆောင်မှုများ၊ အကူအညီများကို ချိတ်ဆက်ပေးခြင်းမှာ ပံ့ပိုးကူညီရာတွင် မရှိမဖြစ်သော အစိတ်အပိုင်းဖြစ်သည်။ </a:t>
            </a:r>
            <a:endParaRPr/>
          </a:p>
        </p:txBody>
      </p:sp>
      <p:sp>
        <p:nvSpPr>
          <p:cNvPr id="361" name="Google Shape;361;p26"/>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2" name="Google Shape;362;p26"/>
          <p:cNvSpPr/>
          <p:nvPr/>
        </p:nvSpPr>
        <p:spPr>
          <a:xfrm>
            <a:off x="481029" y="4546920"/>
            <a:ext cx="39776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27"/>
          <p:cNvSpPr txBox="1"/>
          <p:nvPr>
            <p:ph idx="1" type="subTitle"/>
          </p:nvPr>
        </p:nvSpPr>
        <p:spPr>
          <a:xfrm>
            <a:off x="6610663" y="3612628"/>
            <a:ext cx="4821704" cy="2473377"/>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160000"/>
              </a:lnSpc>
              <a:spcBef>
                <a:spcPts val="0"/>
              </a:spcBef>
              <a:spcAft>
                <a:spcPts val="0"/>
              </a:spcAft>
              <a:buSzPct val="117646"/>
              <a:buNone/>
            </a:pPr>
            <a:r>
              <a:rPr lang="en-US" sz="2400">
                <a:latin typeface="Arial"/>
                <a:ea typeface="Arial"/>
                <a:cs typeface="Arial"/>
                <a:sym typeface="Arial"/>
              </a:rPr>
              <a:t>ထိရောက်စွာ ချိတ်ဆက်ပေးနိုင်ရန် သင့်တို့၏ နယ်မြေဒေသတွင် လုပ်ငန်းဆောင်ရွက်နေသော အဖွဲ့အစည်းများအားလုံး</a:t>
            </a:r>
            <a:r>
              <a:rPr lang="en-US">
                <a:latin typeface="Arial"/>
                <a:ea typeface="Arial"/>
                <a:cs typeface="Arial"/>
                <a:sym typeface="Arial"/>
              </a:rPr>
              <a:t> နှင့် ထိုအဖွဲ့များသို့ မည်သို့ဆက်သွယ်ရမည်ကို စာရင်းပြုလုပ်ထားပါ။</a:t>
            </a:r>
            <a:endParaRPr sz="2400">
              <a:latin typeface="Arial"/>
              <a:ea typeface="Arial"/>
              <a:cs typeface="Arial"/>
              <a:sym typeface="Arial"/>
            </a:endParaRPr>
          </a:p>
        </p:txBody>
      </p:sp>
      <p:pic>
        <p:nvPicPr>
          <p:cNvPr descr="A picture containing clock, room, drawing&#10;&#10;Description automatically generated" id="369" name="Google Shape;369;p27"/>
          <p:cNvPicPr preferRelativeResize="0"/>
          <p:nvPr/>
        </p:nvPicPr>
        <p:blipFill rotWithShape="1">
          <a:blip r:embed="rId3">
            <a:alphaModFix/>
          </a:blip>
          <a:srcRect b="9197" l="0" r="3" t="9123"/>
          <a:stretch/>
        </p:blipFill>
        <p:spPr>
          <a:xfrm>
            <a:off x="866691" y="1216968"/>
            <a:ext cx="5416261" cy="4424065"/>
          </a:xfrm>
          <a:custGeom>
            <a:rect b="b" l="l" r="r" t="t"/>
            <a:pathLst>
              <a:path extrusionOk="0" h="4424065" w="553132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28"/>
          <p:cNvSpPr txBox="1"/>
          <p:nvPr>
            <p:ph type="ctrTitle"/>
          </p:nvPr>
        </p:nvSpPr>
        <p:spPr>
          <a:xfrm>
            <a:off x="640080" y="320041"/>
            <a:ext cx="6692827" cy="158371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en-US">
                <a:latin typeface="Arial"/>
                <a:ea typeface="Arial"/>
                <a:cs typeface="Arial"/>
                <a:sym typeface="Arial"/>
              </a:rPr>
              <a:t>ဖော်ထုတ်ပါ</a:t>
            </a:r>
            <a:endParaRPr>
              <a:latin typeface="Arial"/>
              <a:ea typeface="Arial"/>
              <a:cs typeface="Arial"/>
              <a:sym typeface="Arial"/>
            </a:endParaRPr>
          </a:p>
        </p:txBody>
      </p:sp>
      <p:sp>
        <p:nvSpPr>
          <p:cNvPr id="376" name="Google Shape;376;p28"/>
          <p:cNvSpPr txBox="1"/>
          <p:nvPr>
            <p:ph idx="1" type="subTitle"/>
          </p:nvPr>
        </p:nvSpPr>
        <p:spPr>
          <a:xfrm>
            <a:off x="119922" y="2614584"/>
            <a:ext cx="10732957" cy="2945567"/>
          </a:xfrm>
          <a:prstGeom prst="rect">
            <a:avLst/>
          </a:prstGeom>
          <a:noFill/>
          <a:ln>
            <a:noFill/>
          </a:ln>
        </p:spPr>
        <p:txBody>
          <a:bodyPr anchorCtr="0" anchor="t" bIns="45700" lIns="91425" spcFirstLastPara="1" rIns="91425" wrap="square" tIns="45700">
            <a:noAutofit/>
          </a:bodyPr>
          <a:lstStyle/>
          <a:p>
            <a:pPr indent="-342900" lvl="1" marL="800100" rtl="0" algn="l">
              <a:lnSpc>
                <a:spcPct val="150000"/>
              </a:lnSpc>
              <a:spcBef>
                <a:spcPts val="0"/>
              </a:spcBef>
              <a:spcAft>
                <a:spcPts val="0"/>
              </a:spcAft>
              <a:buClr>
                <a:schemeClr val="dk1"/>
              </a:buClr>
              <a:buSzPts val="2800"/>
              <a:buChar char="•"/>
            </a:pPr>
            <a:r>
              <a:rPr b="1" lang="en-US" sz="2800">
                <a:latin typeface="Arial"/>
                <a:ea typeface="Arial"/>
                <a:cs typeface="Arial"/>
                <a:sym typeface="Arial"/>
              </a:rPr>
              <a:t>သူတို့၏ လူမှုရေး အကူအညီများ ဖော်ထုတ်ပါ (ဥပမာ - မိသားစု၊ မိတ်ဆွေများ နှင့် အိမ်နီးချင်းများ)</a:t>
            </a:r>
            <a:endParaRPr/>
          </a:p>
          <a:p>
            <a:pPr indent="-342900" lvl="1" marL="800100" rtl="0" algn="l">
              <a:lnSpc>
                <a:spcPct val="150000"/>
              </a:lnSpc>
              <a:spcBef>
                <a:spcPts val="0"/>
              </a:spcBef>
              <a:spcAft>
                <a:spcPts val="0"/>
              </a:spcAft>
              <a:buClr>
                <a:schemeClr val="dk1"/>
              </a:buClr>
              <a:buSzPts val="2800"/>
              <a:buChar char="•"/>
            </a:pPr>
            <a:r>
              <a:rPr b="1" lang="en-US" sz="2800">
                <a:latin typeface="Arial"/>
                <a:ea typeface="Arial"/>
                <a:cs typeface="Arial"/>
                <a:sym typeface="Arial"/>
              </a:rPr>
              <a:t>ဒေသအတွင်းရှိ ဝန်ဆောင်မှုပေးသူများကို ဖော်ထုတ်ပါ (ဥပမာ - အစိုးရမဟုတ်သော အဖွဲ့အစည်းများ၊ လူထုအခြေပြုအဖွဲ့အစည်းများ နှင့် ဘာသာရေး အဖွဲ့အစည်းများ စသည်)</a:t>
            </a:r>
            <a:endParaRPr/>
          </a:p>
          <a:p>
            <a:pPr indent="0" lvl="0" marL="0" rtl="0" algn="ctr">
              <a:lnSpc>
                <a:spcPct val="150000"/>
              </a:lnSpc>
              <a:spcBef>
                <a:spcPts val="0"/>
              </a:spcBef>
              <a:spcAft>
                <a:spcPts val="0"/>
              </a:spcAft>
              <a:buClr>
                <a:schemeClr val="dk1"/>
              </a:buClr>
              <a:buSzPts val="3600"/>
              <a:buNone/>
            </a:pPr>
            <a:r>
              <a:t/>
            </a:r>
            <a:endParaRPr b="1" sz="3600">
              <a:latin typeface="Arial"/>
              <a:ea typeface="Arial"/>
              <a:cs typeface="Arial"/>
              <a:sym typeface="Arial"/>
            </a:endParaRPr>
          </a:p>
        </p:txBody>
      </p:sp>
      <p:pic>
        <p:nvPicPr>
          <p:cNvPr descr="Magnifying glass" id="377" name="Google Shape;377;p28"/>
          <p:cNvPicPr preferRelativeResize="0"/>
          <p:nvPr/>
        </p:nvPicPr>
        <p:blipFill rotWithShape="1">
          <a:blip r:embed="rId3">
            <a:alphaModFix/>
          </a:blip>
          <a:srcRect b="0" l="0" r="0" t="0"/>
          <a:stretch/>
        </p:blipFill>
        <p:spPr>
          <a:xfrm>
            <a:off x="8522550" y="-227950"/>
            <a:ext cx="3583625" cy="3583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29"/>
          <p:cNvSpPr txBox="1"/>
          <p:nvPr>
            <p:ph type="ctrTitle"/>
          </p:nvPr>
        </p:nvSpPr>
        <p:spPr>
          <a:xfrm>
            <a:off x="640080" y="320041"/>
            <a:ext cx="6692827" cy="2438149"/>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br>
              <a:rPr b="1" lang="en-US">
                <a:latin typeface="Arial"/>
                <a:ea typeface="Arial"/>
                <a:cs typeface="Arial"/>
                <a:sym typeface="Arial"/>
              </a:rPr>
            </a:br>
            <a:br>
              <a:rPr b="1" lang="en-US">
                <a:latin typeface="Arial"/>
                <a:ea typeface="Arial"/>
                <a:cs typeface="Arial"/>
                <a:sym typeface="Arial"/>
              </a:rPr>
            </a:br>
            <a:r>
              <a:rPr b="1" lang="en-US">
                <a:latin typeface="Arial"/>
                <a:ea typeface="Arial"/>
                <a:cs typeface="Arial"/>
                <a:sym typeface="Arial"/>
              </a:rPr>
              <a:t>မေးမြန်းပါ</a:t>
            </a:r>
            <a:endParaRPr>
              <a:latin typeface="Arial"/>
              <a:ea typeface="Arial"/>
              <a:cs typeface="Arial"/>
              <a:sym typeface="Arial"/>
            </a:endParaRPr>
          </a:p>
        </p:txBody>
      </p:sp>
      <p:sp>
        <p:nvSpPr>
          <p:cNvPr id="384" name="Google Shape;384;p29"/>
          <p:cNvSpPr txBox="1"/>
          <p:nvPr>
            <p:ph idx="1" type="subTitle"/>
          </p:nvPr>
        </p:nvSpPr>
        <p:spPr>
          <a:xfrm>
            <a:off x="329784" y="3222885"/>
            <a:ext cx="7820312" cy="2515163"/>
          </a:xfrm>
          <a:prstGeom prst="rect">
            <a:avLst/>
          </a:prstGeom>
          <a:noFill/>
          <a:ln>
            <a:noFill/>
          </a:ln>
        </p:spPr>
        <p:txBody>
          <a:bodyPr anchorCtr="0" anchor="t" bIns="45700" lIns="91425" spcFirstLastPara="1" rIns="91425" wrap="square" tIns="45700">
            <a:noAutofit/>
          </a:bodyPr>
          <a:lstStyle/>
          <a:p>
            <a:pPr indent="-177800" lvl="1" marL="457200" rtl="0" algn="l">
              <a:lnSpc>
                <a:spcPct val="150000"/>
              </a:lnSpc>
              <a:spcBef>
                <a:spcPts val="0"/>
              </a:spcBef>
              <a:spcAft>
                <a:spcPts val="0"/>
              </a:spcAft>
              <a:buClr>
                <a:schemeClr val="dk1"/>
              </a:buClr>
              <a:buSzPts val="2800"/>
              <a:buChar char="•"/>
            </a:pPr>
            <a:r>
              <a:rPr b="1" lang="en-US" sz="2800">
                <a:latin typeface="Arial"/>
                <a:ea typeface="Arial"/>
                <a:cs typeface="Arial"/>
                <a:sym typeface="Arial"/>
              </a:rPr>
              <a:t> အကူအညီအတွက် ဖော်ထုတ်တွေ့ရှိထားသော ရင်းမြစ်များသို့ သွားလိုခြင်း ရှိမရှိ သူတို့အား မေးမြန်းပါ။ </a:t>
            </a:r>
            <a:endParaRPr/>
          </a:p>
          <a:p>
            <a:pPr indent="-177800" lvl="1" marL="457200" rtl="0" algn="l">
              <a:lnSpc>
                <a:spcPct val="150000"/>
              </a:lnSpc>
              <a:spcBef>
                <a:spcPts val="0"/>
              </a:spcBef>
              <a:spcAft>
                <a:spcPts val="0"/>
              </a:spcAft>
              <a:buSzPts val="2800"/>
              <a:buChar char="•"/>
            </a:pPr>
            <a:r>
              <a:rPr b="1" lang="en-US" sz="2800">
                <a:latin typeface="Arial"/>
                <a:ea typeface="Arial"/>
                <a:cs typeface="Arial"/>
                <a:sym typeface="Arial"/>
              </a:rPr>
              <a:t> ဖော်ထုတ်တွေ့ရှိထားသော ရင်းမြစ် ပုဂ္ဂိုလ်များ၊ အဖွဲ့အစည်းများအား မေးမြန်းပါ။</a:t>
            </a:r>
            <a:endParaRPr b="1" sz="3600">
              <a:latin typeface="Arial"/>
              <a:ea typeface="Arial"/>
              <a:cs typeface="Arial"/>
              <a:sym typeface="Arial"/>
            </a:endParaRPr>
          </a:p>
        </p:txBody>
      </p:sp>
      <p:pic>
        <p:nvPicPr>
          <p:cNvPr descr="Question mark" id="385" name="Google Shape;385;p29"/>
          <p:cNvPicPr preferRelativeResize="0"/>
          <p:nvPr/>
        </p:nvPicPr>
        <p:blipFill rotWithShape="1">
          <a:blip r:embed="rId3">
            <a:alphaModFix/>
          </a:blip>
          <a:srcRect b="0" l="0" r="0" t="0"/>
          <a:stretch/>
        </p:blipFill>
        <p:spPr>
          <a:xfrm>
            <a:off x="7781544" y="545889"/>
            <a:ext cx="4087368" cy="40873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69"/>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9600"/>
              <a:buFont typeface="Arial"/>
              <a:buNone/>
            </a:pPr>
            <a:r>
              <a:t/>
            </a:r>
            <a:endParaRPr>
              <a:latin typeface="Arial"/>
              <a:ea typeface="Arial"/>
              <a:cs typeface="Arial"/>
              <a:sym typeface="Arial"/>
            </a:endParaRPr>
          </a:p>
        </p:txBody>
      </p:sp>
      <p:sp>
        <p:nvSpPr>
          <p:cNvPr id="143" name="Google Shape;143;p69"/>
          <p:cNvSpPr txBox="1"/>
          <p:nvPr>
            <p:ph idx="1" type="subTitle"/>
          </p:nvPr>
        </p:nvSpPr>
        <p:spPr>
          <a:xfrm>
            <a:off x="841248" y="4983480"/>
            <a:ext cx="10515600" cy="1124712"/>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800"/>
              <a:buNone/>
            </a:pPr>
            <a:r>
              <a:t/>
            </a:r>
            <a:endParaRPr/>
          </a:p>
        </p:txBody>
      </p:sp>
      <p:pic>
        <p:nvPicPr>
          <p:cNvPr id="144" name="Google Shape;144;p69"/>
          <p:cNvPicPr preferRelativeResize="0"/>
          <p:nvPr/>
        </p:nvPicPr>
        <p:blipFill rotWithShape="1">
          <a:blip r:embed="rId3">
            <a:alphaModFix/>
          </a:blip>
          <a:srcRect b="0" l="0" r="0" t="0"/>
          <a:stretch/>
        </p:blipFill>
        <p:spPr>
          <a:xfrm>
            <a:off x="0" y="23173"/>
            <a:ext cx="12192000" cy="6838950"/>
          </a:xfrm>
          <a:prstGeom prst="rect">
            <a:avLst/>
          </a:prstGeom>
          <a:noFill/>
          <a:ln>
            <a:noFill/>
          </a:ln>
        </p:spPr>
      </p:pic>
      <p:sp>
        <p:nvSpPr>
          <p:cNvPr id="145" name="Google Shape;145;p69"/>
          <p:cNvSpPr/>
          <p:nvPr/>
        </p:nvSpPr>
        <p:spPr>
          <a:xfrm>
            <a:off x="4900789" y="2868706"/>
            <a:ext cx="2106709" cy="3577748"/>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6" name="Google Shape;146;p69"/>
          <p:cNvSpPr txBox="1"/>
          <p:nvPr/>
        </p:nvSpPr>
        <p:spPr>
          <a:xfrm>
            <a:off x="3486807" y="709449"/>
            <a:ext cx="5218386"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Arial"/>
                <a:ea typeface="Arial"/>
                <a:cs typeface="Arial"/>
                <a:sym typeface="Arial"/>
              </a:rPr>
              <a:t>မော်ဂျူး လမ်းညွှန်</a:t>
            </a:r>
            <a:endParaRPr b="0" i="0" sz="1400" u="none" cap="none" strike="noStrike">
              <a:solidFill>
                <a:srgbClr val="000000"/>
              </a:solidFill>
              <a:latin typeface="Arial"/>
              <a:ea typeface="Arial"/>
              <a:cs typeface="Arial"/>
              <a:sym typeface="Arial"/>
            </a:endParaRPr>
          </a:p>
        </p:txBody>
      </p:sp>
      <p:sp>
        <p:nvSpPr>
          <p:cNvPr id="147" name="Google Shape;147;p69"/>
          <p:cNvSpPr txBox="1"/>
          <p:nvPr/>
        </p:nvSpPr>
        <p:spPr>
          <a:xfrm>
            <a:off x="639674" y="5130337"/>
            <a:ext cx="2135060"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သင်ကိုယ်တိုင်၏ ကျန်းမာပျော်ရွှင်မှု</a:t>
            </a:r>
            <a:endParaRPr b="1" i="0" sz="2000" u="none" cap="none" strike="noStrike">
              <a:solidFill>
                <a:srgbClr val="000000"/>
              </a:solidFill>
              <a:latin typeface="Arial"/>
              <a:ea typeface="Arial"/>
              <a:cs typeface="Arial"/>
              <a:sym typeface="Arial"/>
            </a:endParaRPr>
          </a:p>
        </p:txBody>
      </p:sp>
      <p:sp>
        <p:nvSpPr>
          <p:cNvPr id="148" name="Google Shape;148;p69"/>
          <p:cNvSpPr txBox="1"/>
          <p:nvPr/>
        </p:nvSpPr>
        <p:spPr>
          <a:xfrm>
            <a:off x="2706495" y="1599899"/>
            <a:ext cx="2176363" cy="163121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နေ့စဉ် ထိတွေ့ ဆက်ဆံမှုများတွင် အားပေးပံ့ပိုးသော ဆက်သွယ်ပြောဆိုမှု များ</a:t>
            </a:r>
            <a:endParaRPr b="1" i="0" sz="2000" u="none" cap="none" strike="noStrike">
              <a:solidFill>
                <a:srgbClr val="000000"/>
              </a:solidFill>
              <a:latin typeface="Arial"/>
              <a:ea typeface="Arial"/>
              <a:cs typeface="Arial"/>
              <a:sym typeface="Arial"/>
            </a:endParaRPr>
          </a:p>
        </p:txBody>
      </p:sp>
      <p:sp>
        <p:nvSpPr>
          <p:cNvPr id="149" name="Google Shape;149;p69"/>
          <p:cNvSpPr txBox="1"/>
          <p:nvPr/>
        </p:nvSpPr>
        <p:spPr>
          <a:xfrm>
            <a:off x="4956790" y="5038004"/>
            <a:ext cx="2014850" cy="101566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လက်တွေ့ကျသော အကူအညီများ ပေးအပ်ခြင်း</a:t>
            </a:r>
            <a:endParaRPr b="1" i="0" sz="2000" u="none" cap="none" strike="noStrike">
              <a:solidFill>
                <a:srgbClr val="000000"/>
              </a:solidFill>
              <a:latin typeface="Arial"/>
              <a:ea typeface="Arial"/>
              <a:cs typeface="Arial"/>
              <a:sym typeface="Arial"/>
            </a:endParaRPr>
          </a:p>
        </p:txBody>
      </p:sp>
      <p:sp>
        <p:nvSpPr>
          <p:cNvPr id="150" name="Google Shape;150;p69"/>
          <p:cNvSpPr txBox="1"/>
          <p:nvPr/>
        </p:nvSpPr>
        <p:spPr>
          <a:xfrm>
            <a:off x="7083718" y="2178310"/>
            <a:ext cx="2090198" cy="101566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စိတ်ဖိစီးမှု ခံစားနေရသူများကို ကူညီပံ့ပိုး ပေးခြင်း</a:t>
            </a:r>
            <a:endParaRPr b="1" i="0" sz="3200" u="none" cap="none" strike="noStrike">
              <a:solidFill>
                <a:srgbClr val="000000"/>
              </a:solidFill>
              <a:latin typeface="Arial"/>
              <a:ea typeface="Arial"/>
              <a:cs typeface="Arial"/>
              <a:sym typeface="Arial"/>
            </a:endParaRPr>
          </a:p>
        </p:txBody>
      </p:sp>
      <p:sp>
        <p:nvSpPr>
          <p:cNvPr id="151" name="Google Shape;151;p69"/>
          <p:cNvSpPr txBox="1"/>
          <p:nvPr/>
        </p:nvSpPr>
        <p:spPr>
          <a:xfrm>
            <a:off x="8927081" y="5130337"/>
            <a:ext cx="2135060" cy="101566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သီးခြားအခြေအနေများတွင် ကူညီပံ့ပိုးခြင်း</a:t>
            </a:r>
            <a:endParaRPr b="1" i="0" sz="32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30"/>
          <p:cNvSpPr txBox="1"/>
          <p:nvPr>
            <p:ph type="ctrTitle"/>
          </p:nvPr>
        </p:nvSpPr>
        <p:spPr>
          <a:xfrm>
            <a:off x="640080" y="320041"/>
            <a:ext cx="6692827" cy="2153336"/>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br>
              <a:rPr b="1" lang="en-US">
                <a:latin typeface="Arial"/>
                <a:ea typeface="Arial"/>
                <a:cs typeface="Arial"/>
                <a:sym typeface="Arial"/>
              </a:rPr>
            </a:br>
            <a:br>
              <a:rPr b="1" lang="en-US">
                <a:latin typeface="Arial"/>
                <a:ea typeface="Arial"/>
                <a:cs typeface="Arial"/>
                <a:sym typeface="Arial"/>
              </a:rPr>
            </a:br>
            <a:r>
              <a:rPr b="1" lang="en-US">
                <a:latin typeface="Arial"/>
                <a:ea typeface="Arial"/>
                <a:cs typeface="Arial"/>
                <a:sym typeface="Arial"/>
              </a:rPr>
              <a:t>ချိတ်ဆက်ပါ</a:t>
            </a:r>
            <a:endParaRPr>
              <a:latin typeface="Arial"/>
              <a:ea typeface="Arial"/>
              <a:cs typeface="Arial"/>
              <a:sym typeface="Arial"/>
            </a:endParaRPr>
          </a:p>
        </p:txBody>
      </p:sp>
      <p:sp>
        <p:nvSpPr>
          <p:cNvPr id="392" name="Google Shape;392;p30"/>
          <p:cNvSpPr txBox="1"/>
          <p:nvPr>
            <p:ph idx="1" type="subTitle"/>
          </p:nvPr>
        </p:nvSpPr>
        <p:spPr>
          <a:xfrm>
            <a:off x="340277" y="2728209"/>
            <a:ext cx="8563881" cy="2410232"/>
          </a:xfrm>
          <a:prstGeom prst="rect">
            <a:avLst/>
          </a:prstGeom>
          <a:noFill/>
          <a:ln>
            <a:noFill/>
          </a:ln>
        </p:spPr>
        <p:txBody>
          <a:bodyPr anchorCtr="0" anchor="t" bIns="45700" lIns="91425" spcFirstLastPara="1" rIns="91425" wrap="square" tIns="45700">
            <a:noAutofit/>
          </a:bodyPr>
          <a:lstStyle/>
          <a:p>
            <a:pPr indent="-203200" lvl="1" marL="457200" rtl="0" algn="l">
              <a:lnSpc>
                <a:spcPct val="150000"/>
              </a:lnSpc>
              <a:spcBef>
                <a:spcPts val="0"/>
              </a:spcBef>
              <a:spcAft>
                <a:spcPts val="0"/>
              </a:spcAft>
              <a:buSzPts val="3200"/>
              <a:buChar char="•"/>
            </a:pPr>
            <a:r>
              <a:rPr b="1" lang="en-US" sz="3200">
                <a:latin typeface="Arial"/>
                <a:ea typeface="Arial"/>
                <a:cs typeface="Arial"/>
                <a:sym typeface="Arial"/>
              </a:rPr>
              <a:t>  ဖော်ထုတ်တွေ့ရှိထားသော ရင်းမြစ်များထံ ဆက်သွယ်နိုင်မည့် အသေးစိတ်အချက်အလက်များ ပေးပါ။  </a:t>
            </a:r>
            <a:endParaRPr/>
          </a:p>
          <a:p>
            <a:pPr indent="-203200" lvl="1" marL="457200" rtl="0" algn="l">
              <a:lnSpc>
                <a:spcPct val="150000"/>
              </a:lnSpc>
              <a:spcBef>
                <a:spcPts val="0"/>
              </a:spcBef>
              <a:spcAft>
                <a:spcPts val="0"/>
              </a:spcAft>
              <a:buSzPts val="3200"/>
              <a:buChar char="•"/>
            </a:pPr>
            <a:r>
              <a:rPr b="1" lang="en-US" sz="3200">
                <a:latin typeface="Arial"/>
                <a:ea typeface="Arial"/>
                <a:cs typeface="Arial"/>
                <a:sym typeface="Arial"/>
              </a:rPr>
              <a:t>ဖော်ထုတ်တွေ့ရှိထားသော ရင်းမြစ်များနှင့် ဖိစီးမှု ခံစားနေရသူများကို ဆက်သွယ်ပေးပါ။</a:t>
            </a:r>
            <a:endParaRPr b="1" sz="3200">
              <a:latin typeface="Arial"/>
              <a:ea typeface="Arial"/>
              <a:cs typeface="Arial"/>
              <a:sym typeface="Arial"/>
            </a:endParaRPr>
          </a:p>
          <a:p>
            <a:pPr indent="0" lvl="0" marL="0" rtl="0" algn="ctr">
              <a:lnSpc>
                <a:spcPct val="150000"/>
              </a:lnSpc>
              <a:spcBef>
                <a:spcPts val="0"/>
              </a:spcBef>
              <a:spcAft>
                <a:spcPts val="0"/>
              </a:spcAft>
              <a:buClr>
                <a:schemeClr val="dk1"/>
              </a:buClr>
              <a:buSzPts val="4000"/>
              <a:buNone/>
            </a:pPr>
            <a:r>
              <a:t/>
            </a:r>
            <a:endParaRPr b="1" sz="4000">
              <a:latin typeface="Arial"/>
              <a:ea typeface="Arial"/>
              <a:cs typeface="Arial"/>
              <a:sym typeface="Arial"/>
            </a:endParaRPr>
          </a:p>
        </p:txBody>
      </p:sp>
      <p:pic>
        <p:nvPicPr>
          <p:cNvPr descr="Link" id="393" name="Google Shape;393;p30"/>
          <p:cNvPicPr preferRelativeResize="0"/>
          <p:nvPr/>
        </p:nvPicPr>
        <p:blipFill rotWithShape="1">
          <a:blip r:embed="rId3">
            <a:alphaModFix/>
          </a:blip>
          <a:srcRect b="0" l="0" r="0" t="0"/>
          <a:stretch/>
        </p:blipFill>
        <p:spPr>
          <a:xfrm>
            <a:off x="7887394" y="545889"/>
            <a:ext cx="4087368" cy="408736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descr="A picture containing person, indoor, person, food&#10;&#10;Description automatically generated" id="399" name="Google Shape;399;p31"/>
          <p:cNvPicPr preferRelativeResize="0"/>
          <p:nvPr/>
        </p:nvPicPr>
        <p:blipFill rotWithShape="1">
          <a:blip r:embed="rId3">
            <a:alphaModFix/>
          </a:blip>
          <a:srcRect b="10873" l="0" r="-1" t="9033"/>
          <a:stretch/>
        </p:blipFill>
        <p:spPr>
          <a:xfrm>
            <a:off x="0" y="0"/>
            <a:ext cx="12188952" cy="6858000"/>
          </a:xfrm>
          <a:prstGeom prst="rect">
            <a:avLst/>
          </a:prstGeom>
          <a:noFill/>
          <a:ln>
            <a:noFill/>
          </a:ln>
        </p:spPr>
      </p:pic>
      <p:sp>
        <p:nvSpPr>
          <p:cNvPr id="400" name="Google Shape;400;p31"/>
          <p:cNvSpPr txBox="1"/>
          <p:nvPr>
            <p:ph idx="1" type="subTitle"/>
          </p:nvPr>
        </p:nvSpPr>
        <p:spPr>
          <a:xfrm>
            <a:off x="320040" y="5423592"/>
            <a:ext cx="11548872" cy="548640"/>
          </a:xfrm>
          <a:prstGeom prst="rect">
            <a:avLst/>
          </a:prstGeom>
          <a:noFill/>
          <a:ln>
            <a:noFill/>
          </a:ln>
        </p:spPr>
        <p:txBody>
          <a:bodyPr anchorCtr="0" anchor="ctr" bIns="45700" lIns="91425" spcFirstLastPara="1" rIns="91425" wrap="square" tIns="45700">
            <a:noAutofit/>
          </a:bodyPr>
          <a:lstStyle/>
          <a:p>
            <a:pPr indent="0" lvl="0" marL="0" rtl="0" algn="ctr">
              <a:lnSpc>
                <a:spcPct val="150000"/>
              </a:lnSpc>
              <a:spcBef>
                <a:spcPts val="0"/>
              </a:spcBef>
              <a:spcAft>
                <a:spcPts val="0"/>
              </a:spcAft>
              <a:buClr>
                <a:schemeClr val="lt1"/>
              </a:buClr>
              <a:buSzPts val="2600"/>
              <a:buNone/>
            </a:pPr>
            <a:r>
              <a:rPr b="1" lang="en-US">
                <a:solidFill>
                  <a:schemeClr val="lt1"/>
                </a:solidFill>
                <a:latin typeface="Arial"/>
                <a:ea typeface="Arial"/>
                <a:cs typeface="Arial"/>
                <a:sym typeface="Arial"/>
              </a:rPr>
              <a:t>ဖိစီးမှု ခံစားနေရသူများ သို့မဟုတ် အစားအစာ၊ ရေ၊ ခိုလှုံစရာ သို့မဟုတ် အရေးပေါ် ဆေးကုသမှုနှင့် လူမှုရေးဝန်ဆောင်မှု လိုအပ်နေသူများကို သူတို့၏ ဘေးကင်းလုံခြုံမှုနှင့် ကာကွယ်စောင့်ရှောက်မှု ရရှိသေချာစေရေးအတွက် မြန်ဆန်စွာ ချိတ်ဆက်ပေးနိုင်ရန် သေချာပါစေ။  </a:t>
            </a:r>
            <a:endParaRPr b="1">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5" name="Shape 405"/>
        <p:cNvGrpSpPr/>
        <p:nvPr/>
      </p:nvGrpSpPr>
      <p:grpSpPr>
        <a:xfrm>
          <a:off x="0" y="0"/>
          <a:ext cx="0" cy="0"/>
          <a:chOff x="0" y="0"/>
          <a:chExt cx="0" cy="0"/>
        </a:xfrm>
      </p:grpSpPr>
      <p:sp>
        <p:nvSpPr>
          <p:cNvPr id="406" name="Google Shape;406;p32"/>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outdoor, person, ground&#10;&#10;Description automatically generated" id="407" name="Google Shape;407;p32"/>
          <p:cNvPicPr preferRelativeResize="0"/>
          <p:nvPr/>
        </p:nvPicPr>
        <p:blipFill rotWithShape="1">
          <a:blip r:embed="rId3">
            <a:alphaModFix amt="50000"/>
          </a:blip>
          <a:srcRect b="15730" l="0" r="0" t="0"/>
          <a:stretch/>
        </p:blipFill>
        <p:spPr>
          <a:xfrm>
            <a:off x="20" y="1"/>
            <a:ext cx="12191980" cy="6857999"/>
          </a:xfrm>
          <a:prstGeom prst="rect">
            <a:avLst/>
          </a:prstGeom>
          <a:noFill/>
          <a:ln>
            <a:noFill/>
          </a:ln>
        </p:spPr>
      </p:pic>
      <p:sp>
        <p:nvSpPr>
          <p:cNvPr id="408" name="Google Shape;408;p32"/>
          <p:cNvSpPr txBox="1"/>
          <p:nvPr>
            <p:ph idx="1" type="subTitle"/>
          </p:nvPr>
        </p:nvSpPr>
        <p:spPr>
          <a:xfrm>
            <a:off x="1523999" y="4159404"/>
            <a:ext cx="9898505" cy="1491888"/>
          </a:xfrm>
          <a:prstGeom prst="rect">
            <a:avLst/>
          </a:prstGeom>
          <a:noFill/>
          <a:ln>
            <a:noFill/>
          </a:ln>
        </p:spPr>
        <p:txBody>
          <a:bodyPr anchorCtr="0" anchor="t" bIns="45700" lIns="91425" spcFirstLastPara="1" rIns="91425" wrap="square" tIns="45700">
            <a:normAutofit/>
          </a:bodyPr>
          <a:lstStyle/>
          <a:p>
            <a:pPr indent="0" lvl="0" marL="0" rtl="0" algn="ctr">
              <a:lnSpc>
                <a:spcPct val="150000"/>
              </a:lnSpc>
              <a:spcBef>
                <a:spcPts val="0"/>
              </a:spcBef>
              <a:spcAft>
                <a:spcPts val="0"/>
              </a:spcAft>
              <a:buClr>
                <a:srgbClr val="FFFFFF"/>
              </a:buClr>
              <a:buSzPts val="2400"/>
              <a:buNone/>
            </a:pPr>
            <a:r>
              <a:rPr b="1" lang="en-US">
                <a:solidFill>
                  <a:srgbClr val="FFFFFF"/>
                </a:solidFill>
                <a:latin typeface="Arial"/>
                <a:ea typeface="Arial"/>
                <a:cs typeface="Arial"/>
                <a:sym typeface="Arial"/>
              </a:rPr>
              <a:t>သင် သဘောတူပါက ထိုသူများအတွက် နောက်ဆက်တွဲ ဆက်လက်ဆောင်ရွက်ပေးပါ။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71"/>
          <p:cNvSpPr txBox="1"/>
          <p:nvPr>
            <p:ph type="title"/>
          </p:nvPr>
        </p:nvSpPr>
        <p:spPr>
          <a:xfrm>
            <a:off x="831850" y="0"/>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2060"/>
              </a:buClr>
              <a:buSzPts val="6600"/>
              <a:buFont typeface="Calibri"/>
              <a:buNone/>
            </a:pPr>
            <a:r>
              <a:rPr b="1" lang="en-US" sz="6600">
                <a:solidFill>
                  <a:srgbClr val="002060"/>
                </a:solidFill>
                <a:latin typeface="Arial"/>
                <a:ea typeface="Arial"/>
                <a:cs typeface="Arial"/>
                <a:sym typeface="Arial"/>
              </a:rPr>
              <a:t>မော်ဂျူး (၃) </a:t>
            </a:r>
            <a:endParaRPr>
              <a:latin typeface="Arial"/>
              <a:ea typeface="Arial"/>
              <a:cs typeface="Arial"/>
              <a:sym typeface="Arial"/>
            </a:endParaRPr>
          </a:p>
        </p:txBody>
      </p:sp>
      <p:sp>
        <p:nvSpPr>
          <p:cNvPr id="415" name="Google Shape;415;p71"/>
          <p:cNvSpPr txBox="1"/>
          <p:nvPr>
            <p:ph idx="1" type="body"/>
          </p:nvPr>
        </p:nvSpPr>
        <p:spPr>
          <a:xfrm>
            <a:off x="831850" y="2936631"/>
            <a:ext cx="10515600" cy="3153019"/>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rgbClr val="595959"/>
              </a:buClr>
              <a:buSzPts val="2800"/>
              <a:buNone/>
            </a:pPr>
            <a:r>
              <a:rPr b="1" lang="en-US" sz="2800">
                <a:solidFill>
                  <a:srgbClr val="595959"/>
                </a:solidFill>
                <a:latin typeface="Arial"/>
                <a:ea typeface="Arial"/>
                <a:cs typeface="Arial"/>
                <a:sym typeface="Arial"/>
              </a:rPr>
              <a:t>၃.၃  လက်တွေ့ကျသော အကူအညီများ ပေးအပ်ခြင်း - အခြားသူများအား မိမိတို့ကိုယ်ကို ကိုယ်တိုင် စောင့်ရှောက်စေနိုင်ရေးအတွက် ကူညီခြင်း </a:t>
            </a:r>
            <a:endParaRPr/>
          </a:p>
        </p:txBody>
      </p:sp>
      <p:pic>
        <p:nvPicPr>
          <p:cNvPr descr="A picture containing logo&#10;&#10;Description automatically generated" id="416" name="Google Shape;416;p71"/>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1" name="Shape 421"/>
        <p:cNvGrpSpPr/>
        <p:nvPr/>
      </p:nvGrpSpPr>
      <p:grpSpPr>
        <a:xfrm>
          <a:off x="0" y="0"/>
          <a:ext cx="0" cy="0"/>
          <a:chOff x="0" y="0"/>
          <a:chExt cx="0" cy="0"/>
        </a:xfrm>
      </p:grpSpPr>
      <p:sp>
        <p:nvSpPr>
          <p:cNvPr id="422" name="Google Shape;422;p3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3" name="Google Shape;423;p34"/>
          <p:cNvSpPr txBox="1"/>
          <p:nvPr>
            <p:ph type="ctrTitle"/>
          </p:nvPr>
        </p:nvSpPr>
        <p:spPr>
          <a:xfrm>
            <a:off x="533631" y="503731"/>
            <a:ext cx="5560845" cy="3566160"/>
          </a:xfrm>
          <a:prstGeom prst="rect">
            <a:avLst/>
          </a:prstGeom>
          <a:noFill/>
          <a:ln>
            <a:noFill/>
          </a:ln>
        </p:spPr>
        <p:txBody>
          <a:bodyPr anchorCtr="0" anchor="b" bIns="45700" lIns="91425" spcFirstLastPara="1" rIns="91425" wrap="square" tIns="45700">
            <a:normAutofit/>
          </a:bodyPr>
          <a:lstStyle/>
          <a:p>
            <a:pPr indent="0" lvl="0" marL="0" rtl="0" algn="l">
              <a:lnSpc>
                <a:spcPct val="150000"/>
              </a:lnSpc>
              <a:spcBef>
                <a:spcPts val="0"/>
              </a:spcBef>
              <a:spcAft>
                <a:spcPts val="0"/>
              </a:spcAft>
              <a:buSzPts val="5400"/>
              <a:buNone/>
            </a:pPr>
            <a:r>
              <a:rPr b="1" lang="en-US" sz="3600">
                <a:solidFill>
                  <a:srgbClr val="595959"/>
                </a:solidFill>
                <a:latin typeface="Arial"/>
                <a:ea typeface="Arial"/>
                <a:cs typeface="Arial"/>
                <a:sym typeface="Arial"/>
              </a:rPr>
              <a:t>အခြားသူများအား မိမိကိုယ်ကိုယ် ကိုယ်တိုင် စောင့်ရှောက်စေနိုင်ရေး အတွက် ကူညီခြင်း</a:t>
            </a:r>
            <a:endParaRPr sz="3600">
              <a:latin typeface="Arial"/>
              <a:ea typeface="Arial"/>
              <a:cs typeface="Arial"/>
              <a:sym typeface="Arial"/>
            </a:endParaRPr>
          </a:p>
        </p:txBody>
      </p:sp>
      <p:sp>
        <p:nvSpPr>
          <p:cNvPr id="424" name="Google Shape;424;p34"/>
          <p:cNvSpPr/>
          <p:nvPr/>
        </p:nvSpPr>
        <p:spPr>
          <a:xfrm>
            <a:off x="890338" y="4409267"/>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erson wearing a cowboy hat&#10;&#10;Description automatically generated with medium confidence" id="425" name="Google Shape;425;p34"/>
          <p:cNvPicPr preferRelativeResize="0"/>
          <p:nvPr/>
        </p:nvPicPr>
        <p:blipFill rotWithShape="1">
          <a:blip r:embed="rId3">
            <a:alphaModFix/>
          </a:blip>
          <a:srcRect b="0" l="25399" r="7897"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500"/>
                                        <p:tgtEl>
                                          <p:spTgt spid="4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0" name="Shape 430"/>
        <p:cNvGrpSpPr/>
        <p:nvPr/>
      </p:nvGrpSpPr>
      <p:grpSpPr>
        <a:xfrm>
          <a:off x="0" y="0"/>
          <a:ext cx="0" cy="0"/>
          <a:chOff x="0" y="0"/>
          <a:chExt cx="0" cy="0"/>
        </a:xfrm>
      </p:grpSpPr>
      <p:sp>
        <p:nvSpPr>
          <p:cNvPr id="431" name="Google Shape;431;p35"/>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oup of women posing for a photo&#10;&#10;Description automatically generated with medium confidence" id="432" name="Google Shape;432;p35"/>
          <p:cNvPicPr preferRelativeResize="0"/>
          <p:nvPr/>
        </p:nvPicPr>
        <p:blipFill rotWithShape="1">
          <a:blip r:embed="rId3">
            <a:alphaModFix amt="50000"/>
          </a:blip>
          <a:srcRect b="15730" l="0" r="0" t="0"/>
          <a:stretch/>
        </p:blipFill>
        <p:spPr>
          <a:xfrm>
            <a:off x="20" y="1"/>
            <a:ext cx="12191980" cy="6857999"/>
          </a:xfrm>
          <a:prstGeom prst="rect">
            <a:avLst/>
          </a:prstGeom>
          <a:noFill/>
          <a:ln>
            <a:noFill/>
          </a:ln>
        </p:spPr>
      </p:pic>
      <p:sp>
        <p:nvSpPr>
          <p:cNvPr id="433" name="Google Shape;433;p35"/>
          <p:cNvSpPr txBox="1"/>
          <p:nvPr>
            <p:ph idx="1" type="subTitle"/>
          </p:nvPr>
        </p:nvSpPr>
        <p:spPr>
          <a:xfrm>
            <a:off x="1524000" y="4159404"/>
            <a:ext cx="9144000" cy="2346327"/>
          </a:xfrm>
          <a:prstGeom prst="rect">
            <a:avLst/>
          </a:prstGeom>
          <a:noFill/>
          <a:ln>
            <a:noFill/>
          </a:ln>
        </p:spPr>
        <p:txBody>
          <a:bodyPr anchorCtr="0" anchor="t" bIns="45700" lIns="91425" spcFirstLastPara="1" rIns="91425" wrap="square" tIns="45700">
            <a:normAutofit/>
          </a:bodyPr>
          <a:lstStyle/>
          <a:p>
            <a:pPr indent="0" lvl="0" marL="0" rtl="0" algn="ctr">
              <a:lnSpc>
                <a:spcPct val="150000"/>
              </a:lnSpc>
              <a:spcBef>
                <a:spcPts val="0"/>
              </a:spcBef>
              <a:spcAft>
                <a:spcPts val="0"/>
              </a:spcAft>
              <a:buClr>
                <a:srgbClr val="FFFFFF"/>
              </a:buClr>
              <a:buSzPts val="2400"/>
              <a:buNone/>
            </a:pPr>
            <a:r>
              <a:rPr lang="en-US">
                <a:solidFill>
                  <a:srgbClr val="FFFFFF"/>
                </a:solidFill>
                <a:latin typeface="Arial"/>
                <a:ea typeface="Arial"/>
                <a:cs typeface="Arial"/>
                <a:sym typeface="Arial"/>
              </a:rPr>
              <a:t>လူများ ကောင်းစွာ လှုပ်ရှားလုပ်ဆောင်နိုင်ရန်အတွက် </a:t>
            </a:r>
            <a:r>
              <a:rPr lang="en-US">
                <a:latin typeface="Arial"/>
                <a:ea typeface="Arial"/>
                <a:cs typeface="Arial"/>
                <a:sym typeface="Arial"/>
              </a:rPr>
              <a:t>သူတို့၏ဘဝတွင် အချို့အရာများကို စီမံထိန်းချုပ်နိုင်သေးသည်ဟူသော ခံစားချက်ကို လိုအပ်ပါသည်။ </a:t>
            </a:r>
            <a:endParaRPr>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33">
                                            <p:txEl>
                                              <p:pRg end="0" st="0"/>
                                            </p:txEl>
                                          </p:spTgt>
                                        </p:tgtEl>
                                        <p:attrNameLst>
                                          <p:attrName>style.visibility</p:attrName>
                                        </p:attrNameLst>
                                      </p:cBhvr>
                                      <p:to>
                                        <p:strVal val="visible"/>
                                      </p:to>
                                    </p:set>
                                    <p:animEffect filter="fade" transition="in">
                                      <p:cBhvr>
                                        <p:cTn dur="500"/>
                                        <p:tgtEl>
                                          <p:spTgt spid="43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8" name="Shape 438"/>
        <p:cNvGrpSpPr/>
        <p:nvPr/>
      </p:nvGrpSpPr>
      <p:grpSpPr>
        <a:xfrm>
          <a:off x="0" y="0"/>
          <a:ext cx="0" cy="0"/>
          <a:chOff x="0" y="0"/>
          <a:chExt cx="0" cy="0"/>
        </a:xfrm>
      </p:grpSpPr>
      <p:sp>
        <p:nvSpPr>
          <p:cNvPr id="439" name="Google Shape;439;p36"/>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n old person sitting at a table&#10;&#10;Description automatically generated with medium confidence" id="440" name="Google Shape;440;p36"/>
          <p:cNvPicPr preferRelativeResize="0"/>
          <p:nvPr/>
        </p:nvPicPr>
        <p:blipFill rotWithShape="1">
          <a:blip r:embed="rId3">
            <a:alphaModFix amt="50000"/>
          </a:blip>
          <a:srcRect b="13764" l="0" r="0" t="1965"/>
          <a:stretch/>
        </p:blipFill>
        <p:spPr>
          <a:xfrm>
            <a:off x="20" y="1"/>
            <a:ext cx="12191980" cy="6857999"/>
          </a:xfrm>
          <a:prstGeom prst="rect">
            <a:avLst/>
          </a:prstGeom>
          <a:noFill/>
          <a:ln>
            <a:noFill/>
          </a:ln>
        </p:spPr>
      </p:pic>
      <p:sp>
        <p:nvSpPr>
          <p:cNvPr id="441" name="Google Shape;441;p36"/>
          <p:cNvSpPr txBox="1"/>
          <p:nvPr>
            <p:ph idx="1" type="subTitle"/>
          </p:nvPr>
        </p:nvSpPr>
        <p:spPr>
          <a:xfrm>
            <a:off x="1524000" y="4159404"/>
            <a:ext cx="9144000" cy="2586170"/>
          </a:xfrm>
          <a:prstGeom prst="rect">
            <a:avLst/>
          </a:prstGeom>
          <a:noFill/>
          <a:ln>
            <a:noFill/>
          </a:ln>
        </p:spPr>
        <p:txBody>
          <a:bodyPr anchorCtr="0" anchor="t" bIns="45700" lIns="91425" spcFirstLastPara="1" rIns="91425" wrap="square" tIns="45700">
            <a:normAutofit/>
          </a:bodyPr>
          <a:lstStyle/>
          <a:p>
            <a:pPr indent="0" lvl="0" marL="0" rtl="0" algn="ctr">
              <a:lnSpc>
                <a:spcPct val="170000"/>
              </a:lnSpc>
              <a:spcBef>
                <a:spcPts val="0"/>
              </a:spcBef>
              <a:spcAft>
                <a:spcPts val="0"/>
              </a:spcAft>
              <a:buClr>
                <a:srgbClr val="FFFFFF"/>
              </a:buClr>
              <a:buSzPts val="2400"/>
              <a:buNone/>
            </a:pPr>
            <a:r>
              <a:rPr lang="en-US">
                <a:latin typeface="Arial"/>
                <a:ea typeface="Arial"/>
                <a:cs typeface="Arial"/>
                <a:sym typeface="Arial"/>
              </a:rPr>
              <a:t>အခြားသူများကို အကောင်းဆုံး ပံ့ပိုးပေးနိုင်သည့် နည်းလမ်းမှာ သူတို့ကိုယ်သူတို့ ကူညီနိုင်အောင် ကူညီပံ့ပိုးပေးခြင်းပင် ဖြစ်သည်။</a:t>
            </a:r>
            <a:br>
              <a:rPr lang="en-US">
                <a:solidFill>
                  <a:srgbClr val="FFFFFF"/>
                </a:solidFill>
                <a:latin typeface="Arial"/>
                <a:ea typeface="Arial"/>
                <a:cs typeface="Arial"/>
                <a:sym typeface="Arial"/>
              </a:rPr>
            </a:br>
            <a:endParaRPr>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1">
                                            <p:txEl>
                                              <p:pRg end="0" st="0"/>
                                            </p:txEl>
                                          </p:spTgt>
                                        </p:tgtEl>
                                        <p:attrNameLst>
                                          <p:attrName>style.visibility</p:attrName>
                                        </p:attrNameLst>
                                      </p:cBhvr>
                                      <p:to>
                                        <p:strVal val="visible"/>
                                      </p:to>
                                    </p:set>
                                    <p:animEffect filter="fade" transition="in">
                                      <p:cBhvr>
                                        <p:cTn dur="500"/>
                                        <p:tgtEl>
                                          <p:spTgt spid="44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6" name="Shape 446"/>
        <p:cNvGrpSpPr/>
        <p:nvPr/>
      </p:nvGrpSpPr>
      <p:grpSpPr>
        <a:xfrm>
          <a:off x="0" y="0"/>
          <a:ext cx="0" cy="0"/>
          <a:chOff x="0" y="0"/>
          <a:chExt cx="0" cy="0"/>
        </a:xfrm>
      </p:grpSpPr>
      <p:sp>
        <p:nvSpPr>
          <p:cNvPr id="447" name="Google Shape;447;p37"/>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48" name="Google Shape;448;p37"/>
          <p:cNvPicPr preferRelativeResize="0"/>
          <p:nvPr/>
        </p:nvPicPr>
        <p:blipFill rotWithShape="1">
          <a:blip r:embed="rId3">
            <a:alphaModFix amt="50000"/>
          </a:blip>
          <a:srcRect b="15730" l="0" r="0" t="0"/>
          <a:stretch/>
        </p:blipFill>
        <p:spPr>
          <a:xfrm>
            <a:off x="20" y="1"/>
            <a:ext cx="12191980" cy="6857999"/>
          </a:xfrm>
          <a:prstGeom prst="rect">
            <a:avLst/>
          </a:prstGeom>
          <a:noFill/>
          <a:ln>
            <a:noFill/>
          </a:ln>
        </p:spPr>
      </p:pic>
      <p:sp>
        <p:nvSpPr>
          <p:cNvPr id="449" name="Google Shape;449;p37"/>
          <p:cNvSpPr txBox="1"/>
          <p:nvPr>
            <p:ph idx="1" type="subTitle"/>
          </p:nvPr>
        </p:nvSpPr>
        <p:spPr>
          <a:xfrm>
            <a:off x="1179226" y="4800600"/>
            <a:ext cx="10093377" cy="155523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160000"/>
              </a:lnSpc>
              <a:spcBef>
                <a:spcPts val="0"/>
              </a:spcBef>
              <a:spcAft>
                <a:spcPts val="0"/>
              </a:spcAft>
              <a:buClr>
                <a:srgbClr val="FFFFFF"/>
              </a:buClr>
              <a:buSzPct val="108108"/>
              <a:buNone/>
            </a:pPr>
            <a:r>
              <a:rPr lang="en-US">
                <a:solidFill>
                  <a:srgbClr val="FFFFFF"/>
                </a:solidFill>
                <a:latin typeface="Arial"/>
                <a:ea typeface="Arial"/>
                <a:cs typeface="Arial"/>
                <a:sym typeface="Arial"/>
              </a:rPr>
              <a:t>ထို့ကြောင့် သတင်းအချက်အလက်များနှင့် ဝန်ဆောင်မှုများကို သူတို့ကိုယ်တိုင် ရယူနိုင်စေရန်အတွက် လမ်းညွှန်ပေးခြင်း နှင့် လိုက်ပါဆောင်ရွက်ပေးခြင်းမှာ အရေးကြီးပါသည်။</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9">
                                            <p:txEl>
                                              <p:pRg end="0" st="0"/>
                                            </p:txEl>
                                          </p:spTgt>
                                        </p:tgtEl>
                                        <p:attrNameLst>
                                          <p:attrName>style.visibility</p:attrName>
                                        </p:attrNameLst>
                                      </p:cBhvr>
                                      <p:to>
                                        <p:strVal val="visible"/>
                                      </p:to>
                                    </p:set>
                                    <p:animEffect filter="fade" transition="in">
                                      <p:cBhvr>
                                        <p:cTn dur="500"/>
                                        <p:tgtEl>
                                          <p:spTgt spid="44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454" name="Shape 454"/>
        <p:cNvGrpSpPr/>
        <p:nvPr/>
      </p:nvGrpSpPr>
      <p:grpSpPr>
        <a:xfrm>
          <a:off x="0" y="0"/>
          <a:ext cx="0" cy="0"/>
          <a:chOff x="0" y="0"/>
          <a:chExt cx="0" cy="0"/>
        </a:xfrm>
      </p:grpSpPr>
      <p:sp>
        <p:nvSpPr>
          <p:cNvPr id="455" name="Google Shape;455;p38"/>
          <p:cNvSpPr txBox="1"/>
          <p:nvPr>
            <p:ph type="ctrTitle"/>
          </p:nvPr>
        </p:nvSpPr>
        <p:spPr>
          <a:xfrm>
            <a:off x="1758691" y="5585776"/>
            <a:ext cx="8584676" cy="104430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4800"/>
              <a:buNone/>
            </a:pPr>
            <a:r>
              <a:rPr lang="en-US" sz="4800">
                <a:latin typeface="Arial"/>
                <a:ea typeface="Arial"/>
                <a:cs typeface="Arial"/>
                <a:sym typeface="Arial"/>
              </a:rPr>
              <a:t>ရပ်-စဉ်းစား-သွား</a:t>
            </a:r>
            <a:endParaRPr sz="4800">
              <a:latin typeface="Arial"/>
              <a:ea typeface="Arial"/>
              <a:cs typeface="Arial"/>
              <a:sym typeface="Arial"/>
            </a:endParaRPr>
          </a:p>
        </p:txBody>
      </p:sp>
      <p:sp>
        <p:nvSpPr>
          <p:cNvPr id="456" name="Google Shape;456;p38"/>
          <p:cNvSpPr txBox="1"/>
          <p:nvPr>
            <p:ph idx="1" type="subTitle"/>
          </p:nvPr>
        </p:nvSpPr>
        <p:spPr>
          <a:xfrm>
            <a:off x="234846" y="4817870"/>
            <a:ext cx="11632366" cy="443678"/>
          </a:xfrm>
          <a:prstGeom prst="rect">
            <a:avLst/>
          </a:prstGeom>
          <a:noFill/>
          <a:ln>
            <a:noFill/>
          </a:ln>
        </p:spPr>
        <p:txBody>
          <a:bodyPr anchorCtr="0" anchor="b" bIns="45700" lIns="91425" spcFirstLastPara="1" rIns="91425" wrap="square" tIns="45700">
            <a:noAutofit/>
          </a:bodyPr>
          <a:lstStyle/>
          <a:p>
            <a:pPr indent="0" lvl="0" marL="0" rtl="0" algn="ctr">
              <a:lnSpc>
                <a:spcPct val="150000"/>
              </a:lnSpc>
              <a:spcBef>
                <a:spcPts val="0"/>
              </a:spcBef>
              <a:spcAft>
                <a:spcPts val="0"/>
              </a:spcAft>
              <a:buSzPts val="1400"/>
              <a:buNone/>
            </a:pPr>
            <a:r>
              <a:rPr lang="en-US">
                <a:latin typeface="Arial"/>
                <a:ea typeface="Arial"/>
                <a:cs typeface="Arial"/>
                <a:sym typeface="Arial"/>
              </a:rPr>
              <a:t>ရပ်-စဉ်းစား-သွား နည်းစနစ်ကို အသုံးပြု၍ အခြားသူများကို ၎င်းတို့၏ ပြဿနာများအား ၎င်းတို့ကိုယ်တိုင် ဖြေရှင်းနိုင်အောင် ကူညီပေးနိုင်ပါသည်။</a:t>
            </a:r>
            <a:endParaRPr>
              <a:latin typeface="Arial"/>
              <a:ea typeface="Arial"/>
              <a:cs typeface="Arial"/>
              <a:sym typeface="Arial"/>
            </a:endParaRPr>
          </a:p>
        </p:txBody>
      </p:sp>
      <p:sp>
        <p:nvSpPr>
          <p:cNvPr id="457" name="Google Shape;457;p38"/>
          <p:cNvSpPr/>
          <p:nvPr/>
        </p:nvSpPr>
        <p:spPr>
          <a:xfrm>
            <a:off x="730744" y="832894"/>
            <a:ext cx="3300984" cy="3300984"/>
          </a:xfrm>
          <a:prstGeom prst="ellipse">
            <a:avLst/>
          </a:pr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drawing&#10;&#10;Description automatically generated" id="458" name="Google Shape;458;p38"/>
          <p:cNvPicPr preferRelativeResize="0"/>
          <p:nvPr/>
        </p:nvPicPr>
        <p:blipFill rotWithShape="1">
          <a:blip r:embed="rId3">
            <a:alphaModFix/>
          </a:blip>
          <a:srcRect b="-1" l="0" r="-1" t="901"/>
          <a:stretch/>
        </p:blipFill>
        <p:spPr>
          <a:xfrm>
            <a:off x="895336" y="997486"/>
            <a:ext cx="2971800" cy="2971800"/>
          </a:xfrm>
          <a:custGeom>
            <a:rect b="b" l="l" r="r" t="t"/>
            <a:pathLst>
              <a:path extrusionOk="0" h="2971800" w="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ln>
            <a:noFill/>
          </a:ln>
        </p:spPr>
      </p:pic>
      <p:sp>
        <p:nvSpPr>
          <p:cNvPr id="459" name="Google Shape;459;p38"/>
          <p:cNvSpPr/>
          <p:nvPr/>
        </p:nvSpPr>
        <p:spPr>
          <a:xfrm>
            <a:off x="4445509" y="832894"/>
            <a:ext cx="3300984" cy="3300984"/>
          </a:xfrm>
          <a:prstGeom prst="ellipse">
            <a:avLst/>
          </a:pr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wheel&#10;&#10;Description automatically generated" id="460" name="Google Shape;460;p38"/>
          <p:cNvPicPr preferRelativeResize="0"/>
          <p:nvPr/>
        </p:nvPicPr>
        <p:blipFill rotWithShape="1">
          <a:blip r:embed="rId4">
            <a:alphaModFix/>
          </a:blip>
          <a:srcRect b="6922" l="0" r="-1" t="0"/>
          <a:stretch/>
        </p:blipFill>
        <p:spPr>
          <a:xfrm>
            <a:off x="4610101" y="997486"/>
            <a:ext cx="2971800" cy="2971800"/>
          </a:xfrm>
          <a:custGeom>
            <a:rect b="b" l="l" r="r" t="t"/>
            <a:pathLst>
              <a:path extrusionOk="0" h="2971800" w="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ln>
            <a:noFill/>
          </a:ln>
        </p:spPr>
      </p:pic>
      <p:sp>
        <p:nvSpPr>
          <p:cNvPr id="461" name="Google Shape;461;p38"/>
          <p:cNvSpPr/>
          <p:nvPr/>
        </p:nvSpPr>
        <p:spPr>
          <a:xfrm>
            <a:off x="8160273" y="832894"/>
            <a:ext cx="3300984" cy="3300984"/>
          </a:xfrm>
          <a:prstGeom prst="ellipse">
            <a:avLst/>
          </a:pr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drawing, light&#10;&#10;Description automatically generated" id="462" name="Google Shape;462;p38"/>
          <p:cNvPicPr preferRelativeResize="0"/>
          <p:nvPr/>
        </p:nvPicPr>
        <p:blipFill rotWithShape="1">
          <a:blip r:embed="rId5">
            <a:alphaModFix/>
          </a:blip>
          <a:srcRect b="-1" l="4067" r="18589" t="0"/>
          <a:stretch/>
        </p:blipFill>
        <p:spPr>
          <a:xfrm>
            <a:off x="8324865" y="997486"/>
            <a:ext cx="2971800" cy="2971800"/>
          </a:xfrm>
          <a:custGeom>
            <a:rect b="b" l="l" r="r" t="t"/>
            <a:pathLst>
              <a:path extrusionOk="0" h="2971800" w="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6">
                                            <p:txEl>
                                              <p:pRg end="0" st="0"/>
                                            </p:txEl>
                                          </p:spTgt>
                                        </p:tgtEl>
                                        <p:attrNameLst>
                                          <p:attrName>style.visibility</p:attrName>
                                        </p:attrNameLst>
                                      </p:cBhvr>
                                      <p:to>
                                        <p:strVal val="visible"/>
                                      </p:to>
                                    </p:set>
                                    <p:animEffect filter="fade" transition="in">
                                      <p:cBhvr>
                                        <p:cTn dur="500"/>
                                        <p:tgtEl>
                                          <p:spTgt spid="45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500"/>
                                        <p:tgtEl>
                                          <p:spTgt spid="4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7" name="Shape 467"/>
        <p:cNvGrpSpPr/>
        <p:nvPr/>
      </p:nvGrpSpPr>
      <p:grpSpPr>
        <a:xfrm>
          <a:off x="0" y="0"/>
          <a:ext cx="0" cy="0"/>
          <a:chOff x="0" y="0"/>
          <a:chExt cx="0" cy="0"/>
        </a:xfrm>
      </p:grpSpPr>
      <p:sp>
        <p:nvSpPr>
          <p:cNvPr id="468" name="Google Shape;468;p3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9" name="Google Shape;469;p39"/>
          <p:cNvSpPr/>
          <p:nvPr/>
        </p:nvSpPr>
        <p:spPr>
          <a:xfrm>
            <a:off x="0" y="0"/>
            <a:ext cx="12192000" cy="6858000"/>
          </a:xfrm>
          <a:prstGeom prst="rect">
            <a:avLst/>
          </a:prstGeom>
          <a:gradFill>
            <a:gsLst>
              <a:gs pos="0">
                <a:schemeClr val="accent1"/>
              </a:gs>
              <a:gs pos="100000">
                <a:schemeClr val="accent2"/>
              </a:gs>
            </a:gsLst>
            <a:lin ang="81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0" name="Google Shape;470;p39"/>
          <p:cNvSpPr txBox="1"/>
          <p:nvPr>
            <p:ph type="ctrTitle"/>
          </p:nvPr>
        </p:nvSpPr>
        <p:spPr>
          <a:xfrm>
            <a:off x="5207000" y="583345"/>
            <a:ext cx="5833787" cy="1050583"/>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5600"/>
              <a:buFont typeface="Calibri"/>
              <a:buNone/>
            </a:pPr>
            <a:r>
              <a:rPr b="1" lang="en-US" sz="5600">
                <a:solidFill>
                  <a:srgbClr val="FFFFFF"/>
                </a:solidFill>
                <a:latin typeface="Arial"/>
                <a:ea typeface="Arial"/>
                <a:cs typeface="Arial"/>
                <a:sym typeface="Arial"/>
              </a:rPr>
              <a:t>ရပ်</a:t>
            </a:r>
            <a:endParaRPr sz="5600">
              <a:solidFill>
                <a:srgbClr val="FFFFFF"/>
              </a:solidFill>
              <a:latin typeface="Arial"/>
              <a:ea typeface="Arial"/>
              <a:cs typeface="Arial"/>
              <a:sym typeface="Arial"/>
            </a:endParaRPr>
          </a:p>
        </p:txBody>
      </p:sp>
      <p:sp>
        <p:nvSpPr>
          <p:cNvPr id="471" name="Google Shape;471;p39"/>
          <p:cNvSpPr txBox="1"/>
          <p:nvPr>
            <p:ph idx="1" type="subTitle"/>
          </p:nvPr>
        </p:nvSpPr>
        <p:spPr>
          <a:xfrm>
            <a:off x="5206993" y="1633928"/>
            <a:ext cx="6620246" cy="5036695"/>
          </a:xfrm>
          <a:prstGeom prst="rect">
            <a:avLst/>
          </a:prstGeom>
          <a:noFill/>
          <a:ln>
            <a:noFill/>
          </a:ln>
        </p:spPr>
        <p:txBody>
          <a:bodyPr anchorCtr="0" anchor="t" bIns="45700" lIns="91425" spcFirstLastPara="1" rIns="91425" wrap="square" tIns="45700">
            <a:normAutofit/>
          </a:bodyPr>
          <a:lstStyle/>
          <a:p>
            <a:pPr indent="-457200" lvl="0" marL="457200" rtl="0" algn="l">
              <a:lnSpc>
                <a:spcPct val="170000"/>
              </a:lnSpc>
              <a:spcBef>
                <a:spcPts val="0"/>
              </a:spcBef>
              <a:spcAft>
                <a:spcPts val="0"/>
              </a:spcAft>
              <a:buClr>
                <a:srgbClr val="FFFFFF"/>
              </a:buClr>
              <a:buSzPts val="1900"/>
              <a:buChar char="•"/>
            </a:pPr>
            <a:r>
              <a:rPr lang="en-US">
                <a:solidFill>
                  <a:schemeClr val="lt1"/>
                </a:solidFill>
                <a:latin typeface="Arial"/>
                <a:ea typeface="Arial"/>
                <a:cs typeface="Arial"/>
                <a:sym typeface="Arial"/>
              </a:rPr>
              <a:t>လူတစ်ဦးကို ခေတ္တခဏရပ်၍ မည်သည့် ပြဿနာ များသည် ၎င်းအတွက် အရေးတကြီး ဖြေရှင်းရန် အလိုအပ်ဆုံးဖြစ်မည်ကို စဉ်းစားနိုင်အောင် ကူညီပါ။ </a:t>
            </a:r>
            <a:endParaRPr>
              <a:solidFill>
                <a:schemeClr val="lt1"/>
              </a:solidFill>
              <a:latin typeface="Arial"/>
              <a:ea typeface="Arial"/>
              <a:cs typeface="Arial"/>
              <a:sym typeface="Arial"/>
            </a:endParaRPr>
          </a:p>
          <a:p>
            <a:pPr indent="-457200" lvl="0" marL="457200" rtl="0" algn="l">
              <a:lnSpc>
                <a:spcPct val="170000"/>
              </a:lnSpc>
              <a:spcBef>
                <a:spcPts val="0"/>
              </a:spcBef>
              <a:spcAft>
                <a:spcPts val="0"/>
              </a:spcAft>
              <a:buClr>
                <a:srgbClr val="FFFFFF"/>
              </a:buClr>
              <a:buSzPts val="1900"/>
              <a:buChar char="•"/>
            </a:pPr>
            <a:r>
              <a:rPr lang="en-US">
                <a:solidFill>
                  <a:schemeClr val="lt1"/>
                </a:solidFill>
                <a:latin typeface="Arial"/>
                <a:ea typeface="Arial"/>
                <a:cs typeface="Arial"/>
                <a:sym typeface="Arial"/>
              </a:rPr>
              <a:t>ထိန်းချုပ်မှုစက်ဝန်းများကို အသုံးပြု၍ မည်သည့် ပြဿနာများသည် ၎င်းတို့ကိုယ်တိုင် စီမံထိန်းချုပ် နိုင်ကြောင်း ဖော်ထုတ်သိရှိနိုင်အောင် ကူညီပါ။</a:t>
            </a:r>
            <a:br>
              <a:rPr b="1" lang="en-US" sz="1900">
                <a:solidFill>
                  <a:schemeClr val="lt1"/>
                </a:solidFill>
                <a:latin typeface="Arial"/>
                <a:ea typeface="Arial"/>
                <a:cs typeface="Arial"/>
                <a:sym typeface="Arial"/>
              </a:rPr>
            </a:br>
            <a:endParaRPr b="1" sz="1900">
              <a:solidFill>
                <a:schemeClr val="lt1"/>
              </a:solidFill>
              <a:latin typeface="Arial"/>
              <a:ea typeface="Arial"/>
              <a:cs typeface="Arial"/>
              <a:sym typeface="Arial"/>
            </a:endParaRPr>
          </a:p>
          <a:p>
            <a:pPr indent="0" lvl="0" marL="0" rtl="0" algn="l">
              <a:lnSpc>
                <a:spcPct val="170000"/>
              </a:lnSpc>
              <a:spcBef>
                <a:spcPts val="0"/>
              </a:spcBef>
              <a:spcAft>
                <a:spcPts val="0"/>
              </a:spcAft>
              <a:buClr>
                <a:schemeClr val="dk1"/>
              </a:buClr>
              <a:buSzPts val="1900"/>
              <a:buNone/>
            </a:pPr>
            <a:r>
              <a:t/>
            </a:r>
            <a:endParaRPr b="1" sz="1900">
              <a:solidFill>
                <a:schemeClr val="lt1"/>
              </a:solidFill>
              <a:latin typeface="Arial"/>
              <a:ea typeface="Arial"/>
              <a:cs typeface="Arial"/>
              <a:sym typeface="Arial"/>
            </a:endParaRPr>
          </a:p>
        </p:txBody>
      </p:sp>
      <p:sp>
        <p:nvSpPr>
          <p:cNvPr id="472" name="Google Shape;472;p39"/>
          <p:cNvSpPr/>
          <p:nvPr/>
        </p:nvSpPr>
        <p:spPr>
          <a:xfrm>
            <a:off x="4629041" y="2597379"/>
            <a:ext cx="139039" cy="139039"/>
          </a:xfrm>
          <a:custGeom>
            <a:rect b="b" l="l" r="r" t="t"/>
            <a:pathLst>
              <a:path extrusionOk="0" h="139039" w="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473" name="Google Shape;473;p39"/>
          <p:cNvCxnSpPr/>
          <p:nvPr/>
        </p:nvCxnSpPr>
        <p:spPr>
          <a:xfrm>
            <a:off x="856114" y="3503032"/>
            <a:ext cx="0" cy="3346090"/>
          </a:xfrm>
          <a:prstGeom prst="straightConnector1">
            <a:avLst/>
          </a:prstGeom>
          <a:noFill/>
          <a:ln cap="sq" cmpd="sng" w="25400">
            <a:solidFill>
              <a:srgbClr val="FFFFFF"/>
            </a:solidFill>
            <a:prstDash val="solid"/>
            <a:bevel/>
            <a:headEnd len="sm" w="sm" type="none"/>
            <a:tailEnd len="sm" w="sm" type="none"/>
          </a:ln>
        </p:spPr>
      </p:cxnSp>
      <p:pic>
        <p:nvPicPr>
          <p:cNvPr descr="A picture containing drawing&#10;&#10;Description automatically generated" id="474" name="Google Shape;474;p39"/>
          <p:cNvPicPr preferRelativeResize="0"/>
          <p:nvPr/>
        </p:nvPicPr>
        <p:blipFill rotWithShape="1">
          <a:blip r:embed="rId3">
            <a:alphaModFix/>
          </a:blip>
          <a:srcRect b="0" l="0" r="0" t="0"/>
          <a:stretch/>
        </p:blipFill>
        <p:spPr>
          <a:xfrm>
            <a:off x="1522883" y="2814239"/>
            <a:ext cx="3188348" cy="3217333"/>
          </a:xfrm>
          <a:prstGeom prst="rect">
            <a:avLst/>
          </a:prstGeom>
          <a:noFill/>
          <a:ln>
            <a:noFill/>
          </a:ln>
        </p:spPr>
      </p:pic>
      <p:sp>
        <p:nvSpPr>
          <p:cNvPr id="475" name="Google Shape;475;p39"/>
          <p:cNvSpPr/>
          <p:nvPr/>
        </p:nvSpPr>
        <p:spPr>
          <a:xfrm>
            <a:off x="4987821" y="2826674"/>
            <a:ext cx="91138" cy="91138"/>
          </a:xfrm>
          <a:custGeom>
            <a:rect b="b" l="l" r="r" t="t"/>
            <a:pathLst>
              <a:path extrusionOk="0" h="91138" w="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6" name="Google Shape;476;p39"/>
          <p:cNvSpPr/>
          <p:nvPr/>
        </p:nvSpPr>
        <p:spPr>
          <a:xfrm>
            <a:off x="1269869" y="6109391"/>
            <a:ext cx="127714" cy="127714"/>
          </a:xfrm>
          <a:custGeom>
            <a:rect b="b" l="l" r="r" t="t"/>
            <a:pathLst>
              <a:path extrusionOk="0" h="127714" w="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4"/>
          <p:cNvSpPr txBox="1"/>
          <p:nvPr>
            <p:ph type="title"/>
          </p:nvPr>
        </p:nvSpPr>
        <p:spPr>
          <a:xfrm>
            <a:off x="831850" y="0"/>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2060"/>
              </a:buClr>
              <a:buSzPts val="6600"/>
              <a:buFont typeface="Calibri"/>
              <a:buNone/>
            </a:pPr>
            <a:r>
              <a:rPr b="1" lang="en-US" sz="6600">
                <a:solidFill>
                  <a:srgbClr val="002060"/>
                </a:solidFill>
                <a:latin typeface="Arial"/>
                <a:ea typeface="Arial"/>
                <a:cs typeface="Arial"/>
                <a:sym typeface="Arial"/>
              </a:rPr>
              <a:t>မော်ဂျူး (၃) </a:t>
            </a:r>
            <a:endParaRPr>
              <a:latin typeface="Arial"/>
              <a:ea typeface="Arial"/>
              <a:cs typeface="Arial"/>
              <a:sym typeface="Arial"/>
            </a:endParaRPr>
          </a:p>
        </p:txBody>
      </p:sp>
      <p:sp>
        <p:nvSpPr>
          <p:cNvPr id="158" name="Google Shape;158;p4"/>
          <p:cNvSpPr txBox="1"/>
          <p:nvPr>
            <p:ph idx="1" type="body"/>
          </p:nvPr>
        </p:nvSpPr>
        <p:spPr>
          <a:xfrm>
            <a:off x="831850" y="2936631"/>
            <a:ext cx="9889938" cy="3153019"/>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rgbClr val="595959"/>
              </a:buClr>
              <a:buSzPts val="2800"/>
              <a:buNone/>
            </a:pPr>
            <a:r>
              <a:rPr b="1" lang="en-US" sz="2800">
                <a:solidFill>
                  <a:srgbClr val="595959"/>
                </a:solidFill>
                <a:latin typeface="Arial"/>
                <a:ea typeface="Arial"/>
                <a:cs typeface="Arial"/>
                <a:sym typeface="Arial"/>
              </a:rPr>
              <a:t>လက်တွေ့ကျသော အကူအညီများ ပေးအပ်ခြင်း</a:t>
            </a:r>
            <a:endParaRPr b="1" sz="2800">
              <a:solidFill>
                <a:srgbClr val="595959"/>
              </a:solidFill>
              <a:latin typeface="Arial"/>
              <a:ea typeface="Arial"/>
              <a:cs typeface="Arial"/>
              <a:sym typeface="Arial"/>
            </a:endParaRPr>
          </a:p>
          <a:p>
            <a:pPr indent="0" lvl="0" marL="0" rtl="0" algn="l">
              <a:lnSpc>
                <a:spcPct val="150000"/>
              </a:lnSpc>
              <a:spcBef>
                <a:spcPts val="0"/>
              </a:spcBef>
              <a:spcAft>
                <a:spcPts val="0"/>
              </a:spcAft>
              <a:buClr>
                <a:srgbClr val="595959"/>
              </a:buClr>
              <a:buSzPts val="2800"/>
              <a:buNone/>
            </a:pPr>
            <a:r>
              <a:rPr b="1" lang="en-US" sz="2800">
                <a:solidFill>
                  <a:srgbClr val="595959"/>
                </a:solidFill>
                <a:latin typeface="Arial"/>
                <a:ea typeface="Arial"/>
                <a:cs typeface="Arial"/>
                <a:sym typeface="Arial"/>
              </a:rPr>
              <a:t>၃.၁ သတင်းအချက်အလက် နှင့် အခြေခံပစ္စည်းများ ပေးအပ်ခြင်း</a:t>
            </a:r>
            <a:endParaRPr>
              <a:solidFill>
                <a:srgbClr val="595959"/>
              </a:solidFill>
              <a:latin typeface="Arial"/>
              <a:ea typeface="Arial"/>
              <a:cs typeface="Arial"/>
              <a:sym typeface="Arial"/>
            </a:endParaRPr>
          </a:p>
        </p:txBody>
      </p:sp>
      <p:pic>
        <p:nvPicPr>
          <p:cNvPr descr="A picture containing logo&#10;&#10;Description automatically generated" id="159" name="Google Shape;159;p4"/>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1" name="Shape 481"/>
        <p:cNvGrpSpPr/>
        <p:nvPr/>
      </p:nvGrpSpPr>
      <p:grpSpPr>
        <a:xfrm>
          <a:off x="0" y="0"/>
          <a:ext cx="0" cy="0"/>
          <a:chOff x="0" y="0"/>
          <a:chExt cx="0" cy="0"/>
        </a:xfrm>
      </p:grpSpPr>
      <p:sp>
        <p:nvSpPr>
          <p:cNvPr id="482" name="Google Shape;482;p4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3" name="Google Shape;483;p40"/>
          <p:cNvSpPr/>
          <p:nvPr/>
        </p:nvSpPr>
        <p:spPr>
          <a:xfrm>
            <a:off x="0" y="0"/>
            <a:ext cx="12192000" cy="6858000"/>
          </a:xfrm>
          <a:prstGeom prst="rect">
            <a:avLst/>
          </a:prstGeom>
          <a:gradFill>
            <a:gsLst>
              <a:gs pos="0">
                <a:schemeClr val="accent1"/>
              </a:gs>
              <a:gs pos="100000">
                <a:schemeClr val="accent2"/>
              </a:gs>
            </a:gsLst>
            <a:lin ang="81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4" name="Google Shape;484;p40"/>
          <p:cNvSpPr txBox="1"/>
          <p:nvPr>
            <p:ph type="ctrTitle"/>
          </p:nvPr>
        </p:nvSpPr>
        <p:spPr>
          <a:xfrm>
            <a:off x="5207000" y="583345"/>
            <a:ext cx="5833787" cy="617163"/>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FFFFFF"/>
              </a:buClr>
              <a:buSzPct val="115225"/>
              <a:buNone/>
            </a:pPr>
            <a:r>
              <a:rPr lang="en-US" sz="5400">
                <a:solidFill>
                  <a:schemeClr val="lt1"/>
                </a:solidFill>
                <a:latin typeface="Arial"/>
                <a:ea typeface="Arial"/>
                <a:cs typeface="Arial"/>
                <a:sym typeface="Arial"/>
              </a:rPr>
              <a:t>စဉ်းစား</a:t>
            </a:r>
            <a:endParaRPr sz="5600">
              <a:solidFill>
                <a:srgbClr val="FFFFFF"/>
              </a:solidFill>
              <a:latin typeface="Arial"/>
              <a:ea typeface="Arial"/>
              <a:cs typeface="Arial"/>
              <a:sym typeface="Arial"/>
            </a:endParaRPr>
          </a:p>
        </p:txBody>
      </p:sp>
      <p:sp>
        <p:nvSpPr>
          <p:cNvPr id="485" name="Google Shape;485;p40"/>
          <p:cNvSpPr txBox="1"/>
          <p:nvPr>
            <p:ph idx="1" type="subTitle"/>
          </p:nvPr>
        </p:nvSpPr>
        <p:spPr>
          <a:xfrm>
            <a:off x="4614354" y="1342310"/>
            <a:ext cx="7565921" cy="3151004"/>
          </a:xfrm>
          <a:prstGeom prst="rect">
            <a:avLst/>
          </a:prstGeom>
          <a:noFill/>
          <a:ln>
            <a:noFill/>
          </a:ln>
        </p:spPr>
        <p:txBody>
          <a:bodyPr anchorCtr="0" anchor="t" bIns="45700" lIns="91425" spcFirstLastPara="1" rIns="91425" wrap="square" tIns="45700">
            <a:noAutofit/>
          </a:bodyPr>
          <a:lstStyle/>
          <a:p>
            <a:pPr indent="-406400" lvl="0" marL="457200" rtl="0" algn="l">
              <a:lnSpc>
                <a:spcPct val="150000"/>
              </a:lnSpc>
              <a:spcBef>
                <a:spcPts val="1000"/>
              </a:spcBef>
              <a:spcAft>
                <a:spcPts val="0"/>
              </a:spcAft>
              <a:buSzPts val="2400"/>
              <a:buFont typeface="Arial"/>
              <a:buChar char="•"/>
            </a:pPr>
            <a:r>
              <a:rPr lang="en-US">
                <a:solidFill>
                  <a:schemeClr val="lt1"/>
                </a:solidFill>
                <a:latin typeface="Arial"/>
                <a:ea typeface="Arial"/>
                <a:cs typeface="Arial"/>
                <a:sym typeface="Arial"/>
              </a:rPr>
              <a:t>အရင်တုန်းက ဒီလိုပြဿနာမျိုးကို ကျော်လွှားနိုင်ဖို့ ဘာလုပ်ခဲ့ဖူးသလဲ။</a:t>
            </a:r>
            <a:endParaRPr>
              <a:solidFill>
                <a:schemeClr val="lt1"/>
              </a:solidFill>
              <a:latin typeface="Arial"/>
              <a:ea typeface="Arial"/>
              <a:cs typeface="Arial"/>
              <a:sym typeface="Arial"/>
            </a:endParaRPr>
          </a:p>
          <a:p>
            <a:pPr indent="-406400" lvl="0" marL="457200" rtl="0" algn="l">
              <a:lnSpc>
                <a:spcPct val="150000"/>
              </a:lnSpc>
              <a:spcBef>
                <a:spcPts val="1000"/>
              </a:spcBef>
              <a:spcAft>
                <a:spcPts val="0"/>
              </a:spcAft>
              <a:buSzPts val="2400"/>
              <a:buFont typeface="Arial"/>
              <a:buChar char="•"/>
            </a:pPr>
            <a:r>
              <a:rPr lang="en-US">
                <a:solidFill>
                  <a:schemeClr val="lt1"/>
                </a:solidFill>
                <a:latin typeface="Arial"/>
                <a:ea typeface="Arial"/>
                <a:cs typeface="Arial"/>
                <a:sym typeface="Arial"/>
              </a:rPr>
              <a:t>ဘာလုပ်ကြည့်ပြီးပြီလဲ။</a:t>
            </a:r>
            <a:endParaRPr>
              <a:solidFill>
                <a:schemeClr val="lt1"/>
              </a:solidFill>
              <a:latin typeface="Arial"/>
              <a:ea typeface="Arial"/>
              <a:cs typeface="Arial"/>
              <a:sym typeface="Arial"/>
            </a:endParaRPr>
          </a:p>
          <a:p>
            <a:pPr indent="-406400" lvl="0" marL="457200" rtl="0" algn="l">
              <a:lnSpc>
                <a:spcPct val="150000"/>
              </a:lnSpc>
              <a:spcBef>
                <a:spcPts val="1000"/>
              </a:spcBef>
              <a:spcAft>
                <a:spcPts val="0"/>
              </a:spcAft>
              <a:buSzPts val="2400"/>
              <a:buFont typeface="Arial"/>
              <a:buChar char="•"/>
            </a:pPr>
            <a:r>
              <a:rPr lang="en-US">
                <a:solidFill>
                  <a:schemeClr val="lt1"/>
                </a:solidFill>
                <a:latin typeface="Arial"/>
                <a:ea typeface="Arial"/>
                <a:cs typeface="Arial"/>
                <a:sym typeface="Arial"/>
              </a:rPr>
              <a:t>ဒီပြဿနာကို ဖြေရှင်းဖို့ ကူညီပေးနိုင်တဲ့သူ တစ်ဦးဦး ရှိသလား (ဥပမာ မိတ်ဆွေ၊ ချစ်ခင်သူ၊ အဖွဲ့အစည်း)။</a:t>
            </a:r>
            <a:endParaRPr>
              <a:solidFill>
                <a:schemeClr val="lt1"/>
              </a:solidFill>
              <a:latin typeface="Arial"/>
              <a:ea typeface="Arial"/>
              <a:cs typeface="Arial"/>
              <a:sym typeface="Arial"/>
            </a:endParaRPr>
          </a:p>
          <a:p>
            <a:pPr indent="-406400" lvl="0" marL="457200" rtl="0" algn="l">
              <a:lnSpc>
                <a:spcPct val="150000"/>
              </a:lnSpc>
              <a:spcBef>
                <a:spcPts val="1000"/>
              </a:spcBef>
              <a:spcAft>
                <a:spcPts val="0"/>
              </a:spcAft>
              <a:buSzPts val="2400"/>
              <a:buFont typeface="Arial"/>
              <a:buChar char="•"/>
            </a:pPr>
            <a:r>
              <a:rPr lang="en-US">
                <a:solidFill>
                  <a:schemeClr val="lt1"/>
                </a:solidFill>
                <a:latin typeface="Arial"/>
                <a:ea typeface="Arial"/>
                <a:cs typeface="Arial"/>
                <a:sym typeface="Arial"/>
              </a:rPr>
              <a:t>အသိတွေထဲမှာ ဒီလိုပြဿနာမျိုး ကြုံရတဲ့သူ ရှိသလား။ သူတို့ ဘယ်လို ဖြေရှင်းလဲ။</a:t>
            </a:r>
            <a:endParaRPr b="1" sz="2000">
              <a:solidFill>
                <a:schemeClr val="lt1"/>
              </a:solidFill>
              <a:latin typeface="Arial"/>
              <a:ea typeface="Arial"/>
              <a:cs typeface="Arial"/>
              <a:sym typeface="Arial"/>
            </a:endParaRPr>
          </a:p>
        </p:txBody>
      </p:sp>
      <p:sp>
        <p:nvSpPr>
          <p:cNvPr id="486" name="Google Shape;486;p40"/>
          <p:cNvSpPr/>
          <p:nvPr/>
        </p:nvSpPr>
        <p:spPr>
          <a:xfrm>
            <a:off x="4629041" y="2597379"/>
            <a:ext cx="139039" cy="139039"/>
          </a:xfrm>
          <a:custGeom>
            <a:rect b="b" l="l" r="r" t="t"/>
            <a:pathLst>
              <a:path extrusionOk="0" h="139039" w="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487" name="Google Shape;487;p40"/>
          <p:cNvCxnSpPr/>
          <p:nvPr/>
        </p:nvCxnSpPr>
        <p:spPr>
          <a:xfrm>
            <a:off x="856114" y="3503032"/>
            <a:ext cx="0" cy="3346090"/>
          </a:xfrm>
          <a:prstGeom prst="straightConnector1">
            <a:avLst/>
          </a:prstGeom>
          <a:noFill/>
          <a:ln cap="sq" cmpd="sng" w="25400">
            <a:solidFill>
              <a:srgbClr val="FFFFFF"/>
            </a:solidFill>
            <a:prstDash val="solid"/>
            <a:bevel/>
            <a:headEnd len="sm" w="sm" type="none"/>
            <a:tailEnd len="sm" w="sm" type="none"/>
          </a:ln>
        </p:spPr>
      </p:cxnSp>
      <p:pic>
        <p:nvPicPr>
          <p:cNvPr descr="A picture containing wheel&#10;&#10;Description automatically generated" id="488" name="Google Shape;488;p40"/>
          <p:cNvPicPr preferRelativeResize="0"/>
          <p:nvPr/>
        </p:nvPicPr>
        <p:blipFill rotWithShape="1">
          <a:blip r:embed="rId3">
            <a:alphaModFix/>
          </a:blip>
          <a:srcRect b="0" l="0" r="0" t="0"/>
          <a:stretch/>
        </p:blipFill>
        <p:spPr>
          <a:xfrm>
            <a:off x="1619760" y="2814239"/>
            <a:ext cx="2994594" cy="3217333"/>
          </a:xfrm>
          <a:prstGeom prst="rect">
            <a:avLst/>
          </a:prstGeom>
          <a:noFill/>
          <a:ln>
            <a:noFill/>
          </a:ln>
        </p:spPr>
      </p:pic>
      <p:sp>
        <p:nvSpPr>
          <p:cNvPr id="489" name="Google Shape;489;p40"/>
          <p:cNvSpPr/>
          <p:nvPr/>
        </p:nvSpPr>
        <p:spPr>
          <a:xfrm>
            <a:off x="4987821" y="2826674"/>
            <a:ext cx="91138" cy="91138"/>
          </a:xfrm>
          <a:custGeom>
            <a:rect b="b" l="l" r="r" t="t"/>
            <a:pathLst>
              <a:path extrusionOk="0" h="91138" w="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0" name="Google Shape;490;p40"/>
          <p:cNvSpPr/>
          <p:nvPr/>
        </p:nvSpPr>
        <p:spPr>
          <a:xfrm>
            <a:off x="1269869" y="6109391"/>
            <a:ext cx="127714" cy="127714"/>
          </a:xfrm>
          <a:custGeom>
            <a:rect b="b" l="l" r="r" t="t"/>
            <a:pathLst>
              <a:path extrusionOk="0" h="127714" w="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5" name="Shape 495"/>
        <p:cNvGrpSpPr/>
        <p:nvPr/>
      </p:nvGrpSpPr>
      <p:grpSpPr>
        <a:xfrm>
          <a:off x="0" y="0"/>
          <a:ext cx="0" cy="0"/>
          <a:chOff x="0" y="0"/>
          <a:chExt cx="0" cy="0"/>
        </a:xfrm>
      </p:grpSpPr>
      <p:sp>
        <p:nvSpPr>
          <p:cNvPr id="496" name="Google Shape;496;p41"/>
          <p:cNvSpPr/>
          <p:nvPr/>
        </p:nvSpPr>
        <p:spPr>
          <a:xfrm>
            <a:off x="0" y="0"/>
            <a:ext cx="12192000" cy="6858000"/>
          </a:xfrm>
          <a:prstGeom prst="rect">
            <a:avLst/>
          </a:prstGeom>
          <a:gradFill>
            <a:gsLst>
              <a:gs pos="0">
                <a:schemeClr val="accent1"/>
              </a:gs>
              <a:gs pos="100000">
                <a:schemeClr val="accent2"/>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497" name="Google Shape;497;p41"/>
          <p:cNvSpPr txBox="1"/>
          <p:nvPr>
            <p:ph type="ctrTitle"/>
          </p:nvPr>
        </p:nvSpPr>
        <p:spPr>
          <a:xfrm flipH="1">
            <a:off x="6710916" y="590062"/>
            <a:ext cx="4019778" cy="78153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FFFFFF"/>
              </a:buClr>
              <a:buSzPct val="111111"/>
              <a:buFont typeface="Calibri"/>
              <a:buNone/>
            </a:pPr>
            <a:r>
              <a:rPr b="1" lang="en-US" sz="5600">
                <a:solidFill>
                  <a:srgbClr val="FFFFFF"/>
                </a:solidFill>
                <a:latin typeface="Arial"/>
                <a:ea typeface="Arial"/>
                <a:cs typeface="Arial"/>
                <a:sym typeface="Arial"/>
              </a:rPr>
              <a:t>သွား</a:t>
            </a:r>
            <a:endParaRPr sz="5600">
              <a:solidFill>
                <a:srgbClr val="FFFFFF"/>
              </a:solidFill>
              <a:latin typeface="Arial"/>
              <a:ea typeface="Arial"/>
              <a:cs typeface="Arial"/>
              <a:sym typeface="Arial"/>
            </a:endParaRPr>
          </a:p>
        </p:txBody>
      </p:sp>
      <p:sp>
        <p:nvSpPr>
          <p:cNvPr id="498" name="Google Shape;498;p41"/>
          <p:cNvSpPr txBox="1"/>
          <p:nvPr>
            <p:ph idx="1" type="subTitle"/>
          </p:nvPr>
        </p:nvSpPr>
        <p:spPr>
          <a:xfrm>
            <a:off x="5395341" y="1599570"/>
            <a:ext cx="6536104" cy="3452816"/>
          </a:xfrm>
          <a:prstGeom prst="rect">
            <a:avLst/>
          </a:prstGeom>
          <a:noFill/>
          <a:ln>
            <a:noFill/>
          </a:ln>
        </p:spPr>
        <p:txBody>
          <a:bodyPr anchorCtr="0" anchor="t" bIns="45700" lIns="91425" spcFirstLastPara="1" rIns="91425" wrap="square" tIns="45700">
            <a:noAutofit/>
          </a:bodyPr>
          <a:lstStyle/>
          <a:p>
            <a:pPr indent="-457200" lvl="0" marL="457200" rtl="0" algn="l">
              <a:lnSpc>
                <a:spcPct val="150000"/>
              </a:lnSpc>
              <a:spcBef>
                <a:spcPts val="0"/>
              </a:spcBef>
              <a:spcAft>
                <a:spcPts val="0"/>
              </a:spcAft>
              <a:buClr>
                <a:srgbClr val="FFFFFF"/>
              </a:buClr>
              <a:buSzPts val="2400"/>
              <a:buChar char="•"/>
            </a:pPr>
            <a:r>
              <a:rPr lang="en-US">
                <a:solidFill>
                  <a:schemeClr val="lt1"/>
                </a:solidFill>
                <a:latin typeface="Arial"/>
                <a:ea typeface="Arial"/>
                <a:cs typeface="Arial"/>
                <a:sym typeface="Arial"/>
              </a:rPr>
              <a:t>ပြဿနာဖြေရှင်းနိုင်မည့် နည်းလမ်းတစ်ခုကို ရွေးချယ်၍ စမ်းလုပ် ကြည့်ရန် ကူညီပေးပါ။</a:t>
            </a:r>
            <a:endParaRPr>
              <a:solidFill>
                <a:schemeClr val="lt1"/>
              </a:solidFill>
              <a:latin typeface="Arial"/>
              <a:ea typeface="Arial"/>
              <a:cs typeface="Arial"/>
              <a:sym typeface="Arial"/>
            </a:endParaRPr>
          </a:p>
          <a:p>
            <a:pPr indent="-457200" lvl="0" marL="457200" rtl="0" algn="l">
              <a:lnSpc>
                <a:spcPct val="150000"/>
              </a:lnSpc>
              <a:spcBef>
                <a:spcPts val="0"/>
              </a:spcBef>
              <a:spcAft>
                <a:spcPts val="0"/>
              </a:spcAft>
              <a:buClr>
                <a:srgbClr val="FFFFFF"/>
              </a:buClr>
              <a:buSzPts val="2400"/>
              <a:buChar char="•"/>
            </a:pPr>
            <a:r>
              <a:rPr lang="en-US">
                <a:solidFill>
                  <a:schemeClr val="lt1"/>
                </a:solidFill>
                <a:latin typeface="Arial"/>
                <a:ea typeface="Arial"/>
                <a:cs typeface="Arial"/>
                <a:sym typeface="Arial"/>
              </a:rPr>
              <a:t>အလုပ်မဖြစ်ပါက နောက်တစ်နည်း ကြိုးစားကြည့်ဖို့ အားပေးပါ။</a:t>
            </a:r>
            <a:endParaRPr>
              <a:solidFill>
                <a:schemeClr val="lt1"/>
              </a:solidFill>
              <a:latin typeface="Arial"/>
              <a:ea typeface="Arial"/>
              <a:cs typeface="Arial"/>
              <a:sym typeface="Arial"/>
            </a:endParaRPr>
          </a:p>
          <a:p>
            <a:pPr indent="-457200" lvl="0" marL="457200" rtl="0" algn="l">
              <a:lnSpc>
                <a:spcPct val="150000"/>
              </a:lnSpc>
              <a:spcBef>
                <a:spcPts val="0"/>
              </a:spcBef>
              <a:spcAft>
                <a:spcPts val="0"/>
              </a:spcAft>
              <a:buClr>
                <a:srgbClr val="FFFFFF"/>
              </a:buClr>
              <a:buSzPts val="2400"/>
              <a:buChar char="•"/>
            </a:pPr>
            <a:r>
              <a:rPr lang="en-US">
                <a:solidFill>
                  <a:schemeClr val="lt1"/>
                </a:solidFill>
                <a:latin typeface="Arial"/>
                <a:ea typeface="Arial"/>
                <a:cs typeface="Arial"/>
                <a:sym typeface="Arial"/>
              </a:rPr>
              <a:t>လိုအပ်ပါက နောက်ထပ်ရင်းမြစ်များ ရယူနိုင်အောင် သင် လိုက်ပါကူညီနိုင်သည်။ </a:t>
            </a:r>
            <a:endParaRPr>
              <a:solidFill>
                <a:schemeClr val="lt1"/>
              </a:solidFill>
              <a:latin typeface="Arial"/>
              <a:ea typeface="Arial"/>
              <a:cs typeface="Arial"/>
              <a:sym typeface="Arial"/>
            </a:endParaRPr>
          </a:p>
          <a:p>
            <a:pPr indent="0" lvl="0" marL="0" rtl="0" algn="l">
              <a:lnSpc>
                <a:spcPct val="150000"/>
              </a:lnSpc>
              <a:spcBef>
                <a:spcPts val="0"/>
              </a:spcBef>
              <a:spcAft>
                <a:spcPts val="0"/>
              </a:spcAft>
              <a:buSzPts val="2400"/>
              <a:buNone/>
            </a:pPr>
            <a:r>
              <a:t/>
            </a:r>
            <a:endParaRPr b="1">
              <a:solidFill>
                <a:schemeClr val="lt1"/>
              </a:solidFill>
              <a:latin typeface="Arial"/>
              <a:ea typeface="Arial"/>
              <a:cs typeface="Arial"/>
              <a:sym typeface="Arial"/>
            </a:endParaRPr>
          </a:p>
        </p:txBody>
      </p:sp>
      <p:sp>
        <p:nvSpPr>
          <p:cNvPr id="499" name="Google Shape;499;p41"/>
          <p:cNvSpPr/>
          <p:nvPr/>
        </p:nvSpPr>
        <p:spPr>
          <a:xfrm>
            <a:off x="6817602" y="2744546"/>
            <a:ext cx="139038" cy="139038"/>
          </a:xfrm>
          <a:custGeom>
            <a:rect b="b" l="l" r="r" t="t"/>
            <a:pathLst>
              <a:path extrusionOk="0" h="139038" w="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0" name="Google Shape;500;p41"/>
          <p:cNvSpPr/>
          <p:nvPr/>
        </p:nvSpPr>
        <p:spPr>
          <a:xfrm rot="10800000">
            <a:off x="2189964" y="322918"/>
            <a:ext cx="148121" cy="129153"/>
          </a:xfrm>
          <a:custGeom>
            <a:rect b="b" l="l" r="r" t="t"/>
            <a:pathLst>
              <a:path extrusionOk="0" h="91138" w="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1" name="Google Shape;501;p41"/>
          <p:cNvSpPr/>
          <p:nvPr/>
        </p:nvSpPr>
        <p:spPr>
          <a:xfrm>
            <a:off x="4116735" y="4936818"/>
            <a:ext cx="127713" cy="127713"/>
          </a:xfrm>
          <a:custGeom>
            <a:rect b="b" l="l" r="r" t="t"/>
            <a:pathLst>
              <a:path extrusionOk="0" h="127713" w="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502" name="Google Shape;502;p41"/>
          <p:cNvCxnSpPr/>
          <p:nvPr/>
        </p:nvCxnSpPr>
        <p:spPr>
          <a:xfrm>
            <a:off x="1301262" y="3496322"/>
            <a:ext cx="0" cy="3352800"/>
          </a:xfrm>
          <a:prstGeom prst="straightConnector1">
            <a:avLst/>
          </a:prstGeom>
          <a:noFill/>
          <a:ln cap="sq" cmpd="sng" w="25400">
            <a:solidFill>
              <a:srgbClr val="FFFFFF"/>
            </a:solidFill>
            <a:prstDash val="solid"/>
            <a:bevel/>
            <a:headEnd len="sm" w="sm" type="none"/>
            <a:tailEnd len="sm" w="sm" type="none"/>
          </a:ln>
        </p:spPr>
      </p:cxnSp>
      <p:pic>
        <p:nvPicPr>
          <p:cNvPr descr="A picture containing drawing, light&#10;&#10;Description automatically generated" id="503" name="Google Shape;503;p41"/>
          <p:cNvPicPr preferRelativeResize="0"/>
          <p:nvPr/>
        </p:nvPicPr>
        <p:blipFill rotWithShape="1">
          <a:blip r:embed="rId3">
            <a:alphaModFix/>
          </a:blip>
          <a:srcRect b="-7053" l="-4719" r="2965" t="0"/>
          <a:stretch/>
        </p:blipFill>
        <p:spPr>
          <a:xfrm>
            <a:off x="1165123" y="2103891"/>
            <a:ext cx="3805083" cy="3102289"/>
          </a:xfrm>
          <a:custGeom>
            <a:rect b="b" l="l" r="r" t="t"/>
            <a:pathLst>
              <a:path extrusionOk="0" h="2678356" w="3236576">
                <a:moveTo>
                  <a:pt x="1852211" y="0"/>
                </a:moveTo>
                <a:cubicBezTo>
                  <a:pt x="2065020" y="0"/>
                  <a:pt x="2260881" y="36024"/>
                  <a:pt x="2434448" y="106974"/>
                </a:cubicBezTo>
                <a:cubicBezTo>
                  <a:pt x="2597110" y="173517"/>
                  <a:pt x="2739977" y="270643"/>
                  <a:pt x="2859090" y="395597"/>
                </a:cubicBezTo>
                <a:cubicBezTo>
                  <a:pt x="3102529" y="651072"/>
                  <a:pt x="3236576" y="1014131"/>
                  <a:pt x="3236576" y="1417925"/>
                </a:cubicBezTo>
                <a:cubicBezTo>
                  <a:pt x="3236576" y="1579026"/>
                  <a:pt x="3184694" y="1708324"/>
                  <a:pt x="3068427" y="1837191"/>
                </a:cubicBezTo>
                <a:cubicBezTo>
                  <a:pt x="2946813" y="1971994"/>
                  <a:pt x="2764077" y="2096154"/>
                  <a:pt x="2570578" y="2227590"/>
                </a:cubicBezTo>
                <a:cubicBezTo>
                  <a:pt x="2534878" y="2251811"/>
                  <a:pt x="2497998" y="2276888"/>
                  <a:pt x="2461118" y="2302270"/>
                </a:cubicBezTo>
                <a:cubicBezTo>
                  <a:pt x="2131001" y="2529427"/>
                  <a:pt x="1890063" y="2678356"/>
                  <a:pt x="1561683" y="2678356"/>
                </a:cubicBezTo>
                <a:cubicBezTo>
                  <a:pt x="1061333" y="2678356"/>
                  <a:pt x="706977" y="2495543"/>
                  <a:pt x="376860" y="2067039"/>
                </a:cubicBezTo>
                <a:cubicBezTo>
                  <a:pt x="333659" y="2010953"/>
                  <a:pt x="291432" y="1959945"/>
                  <a:pt x="250592" y="1910648"/>
                </a:cubicBezTo>
                <a:cubicBezTo>
                  <a:pt x="81332" y="1706243"/>
                  <a:pt x="0" y="1599944"/>
                  <a:pt x="0" y="1417925"/>
                </a:cubicBezTo>
                <a:cubicBezTo>
                  <a:pt x="0" y="1237191"/>
                  <a:pt x="50979" y="1058657"/>
                  <a:pt x="151411" y="887282"/>
                </a:cubicBezTo>
                <a:cubicBezTo>
                  <a:pt x="249689" y="719635"/>
                  <a:pt x="390195" y="566180"/>
                  <a:pt x="568972" y="431316"/>
                </a:cubicBezTo>
                <a:cubicBezTo>
                  <a:pt x="744691" y="298716"/>
                  <a:pt x="953401" y="189359"/>
                  <a:pt x="1172669" y="115107"/>
                </a:cubicBezTo>
                <a:cubicBezTo>
                  <a:pt x="1397840" y="38716"/>
                  <a:pt x="1626554" y="0"/>
                  <a:pt x="1852211" y="0"/>
                </a:cubicBezTo>
                <a:close/>
              </a:path>
            </a:pathLst>
          </a:cu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103f16c98e9_0_0"/>
          <p:cNvSpPr txBox="1"/>
          <p:nvPr>
            <p:ph type="title"/>
          </p:nvPr>
        </p:nvSpPr>
        <p:spPr>
          <a:xfrm>
            <a:off x="570600" y="425939"/>
            <a:ext cx="7309800" cy="14211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02060"/>
              </a:buClr>
              <a:buSzPts val="8000"/>
              <a:buFont typeface="Calibri"/>
              <a:buNone/>
            </a:pPr>
            <a:r>
              <a:rPr b="1" lang="en-US" sz="5800">
                <a:solidFill>
                  <a:srgbClr val="002060"/>
                </a:solidFill>
                <a:latin typeface="Arial"/>
                <a:ea typeface="Arial"/>
                <a:cs typeface="Arial"/>
                <a:sym typeface="Arial"/>
              </a:rPr>
              <a:t>ဖြစ်ရပ်လေ့လာခြင်း</a:t>
            </a:r>
            <a:endParaRPr sz="4000">
              <a:latin typeface="Arial"/>
              <a:ea typeface="Arial"/>
              <a:cs typeface="Arial"/>
              <a:sym typeface="Arial"/>
            </a:endParaRPr>
          </a:p>
        </p:txBody>
      </p:sp>
      <p:sp>
        <p:nvSpPr>
          <p:cNvPr id="510" name="Google Shape;510;g103f16c98e9_0_0"/>
          <p:cNvSpPr txBox="1"/>
          <p:nvPr>
            <p:ph idx="1" type="body"/>
          </p:nvPr>
        </p:nvSpPr>
        <p:spPr>
          <a:xfrm>
            <a:off x="468075" y="2615389"/>
            <a:ext cx="10515600" cy="42426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rgbClr val="3F3F3F"/>
              </a:buClr>
              <a:buSzPts val="3600"/>
              <a:buNone/>
            </a:pPr>
            <a:r>
              <a:rPr b="1" lang="en-US" sz="2300">
                <a:solidFill>
                  <a:srgbClr val="3F3F3F"/>
                </a:solidFill>
                <a:latin typeface="Arial"/>
                <a:ea typeface="Arial"/>
                <a:cs typeface="Arial"/>
                <a:sym typeface="Arial"/>
              </a:rPr>
              <a:t>စိတ်လူမှုပိုင်းဆိုင်ရာ အထောက်အပံ့ပေးခြင်း အခြေခံကျွမ်းကျင်မှု </a:t>
            </a:r>
            <a:endParaRPr sz="1100">
              <a:latin typeface="Arial"/>
              <a:ea typeface="Arial"/>
              <a:cs typeface="Arial"/>
              <a:sym typeface="Arial"/>
            </a:endParaRPr>
          </a:p>
        </p:txBody>
      </p:sp>
      <p:pic>
        <p:nvPicPr>
          <p:cNvPr descr="A picture containing logo&#10;&#10;Description automatically generated" id="511" name="Google Shape;511;g103f16c98e9_0_0"/>
          <p:cNvPicPr preferRelativeResize="0"/>
          <p:nvPr/>
        </p:nvPicPr>
        <p:blipFill rotWithShape="1">
          <a:blip r:embed="rId3">
            <a:alphaModFix/>
          </a:blip>
          <a:srcRect b="0" l="0" r="0" t="0"/>
          <a:stretch/>
        </p:blipFill>
        <p:spPr>
          <a:xfrm>
            <a:off x="310474" y="5587935"/>
            <a:ext cx="1805876" cy="998415"/>
          </a:xfrm>
          <a:prstGeom prst="rect">
            <a:avLst/>
          </a:prstGeom>
          <a:noFill/>
          <a:ln>
            <a:noFill/>
          </a:ln>
        </p:spPr>
      </p:pic>
      <p:pic>
        <p:nvPicPr>
          <p:cNvPr id="512" name="Google Shape;512;g103f16c98e9_0_0"/>
          <p:cNvPicPr preferRelativeResize="0"/>
          <p:nvPr/>
        </p:nvPicPr>
        <p:blipFill rotWithShape="1">
          <a:blip r:embed="rId4">
            <a:alphaModFix/>
          </a:blip>
          <a:srcRect b="0" l="0" r="0" t="0"/>
          <a:stretch/>
        </p:blipFill>
        <p:spPr>
          <a:xfrm>
            <a:off x="5312225" y="2743200"/>
            <a:ext cx="6466123" cy="38431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g103f16c98e9_0_31"/>
          <p:cNvPicPr preferRelativeResize="0"/>
          <p:nvPr/>
        </p:nvPicPr>
        <p:blipFill rotWithShape="1">
          <a:blip r:embed="rId3">
            <a:alphaModFix/>
          </a:blip>
          <a:srcRect b="0" l="0" r="0" t="0"/>
          <a:stretch/>
        </p:blipFill>
        <p:spPr>
          <a:xfrm>
            <a:off x="152400" y="95250"/>
            <a:ext cx="5952490" cy="6553200"/>
          </a:xfrm>
          <a:prstGeom prst="rect">
            <a:avLst/>
          </a:prstGeom>
          <a:noFill/>
          <a:ln>
            <a:noFill/>
          </a:ln>
        </p:spPr>
      </p:pic>
      <p:sp>
        <p:nvSpPr>
          <p:cNvPr id="519" name="Google Shape;519;g103f16c98e9_0_31"/>
          <p:cNvSpPr txBox="1"/>
          <p:nvPr>
            <p:ph type="title"/>
          </p:nvPr>
        </p:nvSpPr>
        <p:spPr>
          <a:xfrm>
            <a:off x="6087110" y="1330325"/>
            <a:ext cx="5952490" cy="379412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50000"/>
              </a:lnSpc>
              <a:spcBef>
                <a:spcPts val="0"/>
              </a:spcBef>
              <a:spcAft>
                <a:spcPts val="0"/>
              </a:spcAft>
              <a:buClr>
                <a:schemeClr val="dk1"/>
              </a:buClr>
              <a:buSzPct val="222222"/>
              <a:buFont typeface="Calibri"/>
              <a:buNone/>
            </a:pPr>
            <a:r>
              <a:rPr lang="en-US" sz="3000">
                <a:latin typeface="Arial"/>
                <a:ea typeface="Arial"/>
                <a:cs typeface="Arial"/>
                <a:sym typeface="Arial"/>
              </a:rPr>
              <a:t>မစော ၏ ဖြစ်ရပ်က အရေးပေါ်အခြေအနေကြောင့် ထိခိုက်ခံစားရသူများအတွက် သူတို့၏ အခြေခံလိုအပ်ချက် များ နှင့် အထူးလိုအပ်ချက်များအား ဖြည့်ဆည်းရန် မည်သို့ကူညီရမည်ကို မော်ဂျူး (၃) တွင် ယခုအထိ ဆွေးနွေးခဲ့ခြင်းကို သရုပ်ဖော်ပြသည်။ </a:t>
            </a:r>
            <a:endParaRPr sz="3000">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p44"/>
          <p:cNvPicPr preferRelativeResize="0"/>
          <p:nvPr/>
        </p:nvPicPr>
        <p:blipFill rotWithShape="1">
          <a:blip r:embed="rId3">
            <a:alphaModFix/>
          </a:blip>
          <a:srcRect b="0" l="0" r="0" t="0"/>
          <a:stretch/>
        </p:blipFill>
        <p:spPr>
          <a:xfrm>
            <a:off x="152400" y="152400"/>
            <a:ext cx="11650133" cy="6553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g103f16c98e9_0_39"/>
          <p:cNvSpPr txBox="1"/>
          <p:nvPr>
            <p:ph type="title"/>
          </p:nvPr>
        </p:nvSpPr>
        <p:spPr>
          <a:xfrm>
            <a:off x="570600" y="425939"/>
            <a:ext cx="7309800" cy="14211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02060"/>
              </a:buClr>
              <a:buSzPts val="8000"/>
              <a:buFont typeface="Calibri"/>
              <a:buNone/>
            </a:pPr>
            <a:r>
              <a:rPr b="1" lang="en-US" sz="5800">
                <a:solidFill>
                  <a:srgbClr val="002060"/>
                </a:solidFill>
                <a:latin typeface="Arial"/>
                <a:ea typeface="Arial"/>
                <a:cs typeface="Arial"/>
                <a:sym typeface="Arial"/>
              </a:rPr>
              <a:t>ဖြစ်ရပ်လေ့လာခြင်း</a:t>
            </a:r>
            <a:endParaRPr sz="4000">
              <a:latin typeface="Arial"/>
              <a:ea typeface="Arial"/>
              <a:cs typeface="Arial"/>
              <a:sym typeface="Arial"/>
            </a:endParaRPr>
          </a:p>
        </p:txBody>
      </p:sp>
      <p:sp>
        <p:nvSpPr>
          <p:cNvPr id="532" name="Google Shape;532;g103f16c98e9_0_39"/>
          <p:cNvSpPr txBox="1"/>
          <p:nvPr>
            <p:ph idx="1" type="body"/>
          </p:nvPr>
        </p:nvSpPr>
        <p:spPr>
          <a:xfrm>
            <a:off x="468075" y="2615389"/>
            <a:ext cx="10515600" cy="42426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rgbClr val="3F3F3F"/>
              </a:buClr>
              <a:buSzPts val="3600"/>
              <a:buNone/>
            </a:pPr>
            <a:r>
              <a:rPr b="1" lang="en-US" sz="2300">
                <a:solidFill>
                  <a:srgbClr val="3F3F3F"/>
                </a:solidFill>
                <a:latin typeface="Arial"/>
                <a:ea typeface="Arial"/>
                <a:cs typeface="Arial"/>
                <a:sym typeface="Arial"/>
              </a:rPr>
              <a:t>စိတ်လူမှုပိုင်းဆိုင်ရာ အထောက်အပံ့ပေးခြင်း အခြေခံကျွမ်းကျင်မှု </a:t>
            </a:r>
            <a:endParaRPr sz="1100">
              <a:latin typeface="Arial"/>
              <a:ea typeface="Arial"/>
              <a:cs typeface="Arial"/>
              <a:sym typeface="Arial"/>
            </a:endParaRPr>
          </a:p>
        </p:txBody>
      </p:sp>
      <p:pic>
        <p:nvPicPr>
          <p:cNvPr descr="A picture containing logo&#10;&#10;Description automatically generated" id="533" name="Google Shape;533;g103f16c98e9_0_39"/>
          <p:cNvPicPr preferRelativeResize="0"/>
          <p:nvPr/>
        </p:nvPicPr>
        <p:blipFill rotWithShape="1">
          <a:blip r:embed="rId3">
            <a:alphaModFix/>
          </a:blip>
          <a:srcRect b="0" l="0" r="0" t="0"/>
          <a:stretch/>
        </p:blipFill>
        <p:spPr>
          <a:xfrm>
            <a:off x="310474" y="5587935"/>
            <a:ext cx="1805876" cy="998415"/>
          </a:xfrm>
          <a:prstGeom prst="rect">
            <a:avLst/>
          </a:prstGeom>
          <a:noFill/>
          <a:ln>
            <a:noFill/>
          </a:ln>
        </p:spPr>
      </p:pic>
      <p:pic>
        <p:nvPicPr>
          <p:cNvPr id="534" name="Google Shape;534;g103f16c98e9_0_39"/>
          <p:cNvPicPr preferRelativeResize="0"/>
          <p:nvPr/>
        </p:nvPicPr>
        <p:blipFill rotWithShape="1">
          <a:blip r:embed="rId4">
            <a:alphaModFix/>
          </a:blip>
          <a:srcRect b="0" l="0" r="0" t="0"/>
          <a:stretch/>
        </p:blipFill>
        <p:spPr>
          <a:xfrm>
            <a:off x="5312225" y="2743200"/>
            <a:ext cx="6466123" cy="38431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46"/>
          <p:cNvSpPr/>
          <p:nvPr/>
        </p:nvSpPr>
        <p:spPr>
          <a:xfrm>
            <a:off x="3877733" y="1957904"/>
            <a:ext cx="4239333"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t/>
            </a:r>
            <a:endParaRPr b="0" i="0" sz="1400" u="none" cap="none" strike="noStrike">
              <a:solidFill>
                <a:srgbClr val="000000"/>
              </a:solidFill>
              <a:latin typeface="Arial"/>
              <a:ea typeface="Arial"/>
              <a:cs typeface="Arial"/>
              <a:sym typeface="Arial"/>
            </a:endParaRPr>
          </a:p>
        </p:txBody>
      </p:sp>
      <p:pic>
        <p:nvPicPr>
          <p:cNvPr id="541" name="Google Shape;541;p46"/>
          <p:cNvPicPr preferRelativeResize="0"/>
          <p:nvPr/>
        </p:nvPicPr>
        <p:blipFill rotWithShape="1">
          <a:blip r:embed="rId3">
            <a:alphaModFix/>
          </a:blip>
          <a:srcRect b="0" l="0" r="0" t="0"/>
          <a:stretch/>
        </p:blipFill>
        <p:spPr>
          <a:xfrm>
            <a:off x="888966" y="1353700"/>
            <a:ext cx="3770135" cy="4150607"/>
          </a:xfrm>
          <a:prstGeom prst="rect">
            <a:avLst/>
          </a:prstGeom>
          <a:noFill/>
          <a:ln>
            <a:noFill/>
          </a:ln>
        </p:spPr>
      </p:pic>
      <p:sp>
        <p:nvSpPr>
          <p:cNvPr id="542" name="Google Shape;542;p46"/>
          <p:cNvSpPr txBox="1"/>
          <p:nvPr>
            <p:ph type="title"/>
          </p:nvPr>
        </p:nvSpPr>
        <p:spPr>
          <a:xfrm>
            <a:off x="5090614" y="1105470"/>
            <a:ext cx="6256835" cy="4640238"/>
          </a:xfrm>
          <a:prstGeom prst="rect">
            <a:avLst/>
          </a:prstGeom>
          <a:noFill/>
          <a:ln>
            <a:noFill/>
          </a:ln>
        </p:spPr>
        <p:txBody>
          <a:bodyPr anchorCtr="0" anchor="b" bIns="45700" lIns="91425" spcFirstLastPara="1" rIns="91425" wrap="square" tIns="45700">
            <a:noAutofit/>
          </a:bodyPr>
          <a:lstStyle/>
          <a:p>
            <a:pPr indent="0" lvl="0" marL="0" rtl="0" algn="l">
              <a:lnSpc>
                <a:spcPct val="150000"/>
              </a:lnSpc>
              <a:spcBef>
                <a:spcPts val="0"/>
              </a:spcBef>
              <a:spcAft>
                <a:spcPts val="0"/>
              </a:spcAft>
              <a:buClr>
                <a:schemeClr val="dk1"/>
              </a:buClr>
              <a:buSzPts val="5333"/>
              <a:buFont typeface="Calibri"/>
              <a:buNone/>
            </a:pPr>
            <a:r>
              <a:rPr lang="en-US" sz="4800">
                <a:latin typeface="Arial"/>
                <a:ea typeface="Arial"/>
                <a:cs typeface="Arial"/>
                <a:sym typeface="Arial"/>
              </a:rPr>
              <a:t>မိုးညိုသည် ရပ်-စဉ်းစား-သွား နည်းလမ်းကို အသုံးပြုရန် မည်သို့ ကူညီပေးသည်ကို ကြည့်ကြရအောင်။</a:t>
            </a:r>
            <a:endParaRPr sz="4800">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47"/>
          <p:cNvSpPr/>
          <p:nvPr/>
        </p:nvSpPr>
        <p:spPr>
          <a:xfrm>
            <a:off x="3877733" y="1957904"/>
            <a:ext cx="4239333"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t/>
            </a:r>
            <a:endParaRPr b="0" i="0" sz="1400" u="none" cap="none" strike="noStrike">
              <a:solidFill>
                <a:srgbClr val="000000"/>
              </a:solidFill>
              <a:latin typeface="Arial"/>
              <a:ea typeface="Arial"/>
              <a:cs typeface="Arial"/>
              <a:sym typeface="Arial"/>
            </a:endParaRPr>
          </a:p>
        </p:txBody>
      </p:sp>
      <p:pic>
        <p:nvPicPr>
          <p:cNvPr id="549" name="Google Shape;549;p47"/>
          <p:cNvPicPr preferRelativeResize="0"/>
          <p:nvPr/>
        </p:nvPicPr>
        <p:blipFill rotWithShape="1">
          <a:blip r:embed="rId3">
            <a:alphaModFix/>
          </a:blip>
          <a:srcRect b="0" l="0" r="0" t="0"/>
          <a:stretch/>
        </p:blipFill>
        <p:spPr>
          <a:xfrm>
            <a:off x="1066800" y="462388"/>
            <a:ext cx="4702624" cy="5933226"/>
          </a:xfrm>
          <a:prstGeom prst="rect">
            <a:avLst/>
          </a:prstGeom>
          <a:noFill/>
          <a:ln>
            <a:noFill/>
          </a:ln>
        </p:spPr>
      </p:pic>
      <p:pic>
        <p:nvPicPr>
          <p:cNvPr id="550" name="Google Shape;550;p47"/>
          <p:cNvPicPr preferRelativeResize="0"/>
          <p:nvPr/>
        </p:nvPicPr>
        <p:blipFill rotWithShape="1">
          <a:blip r:embed="rId4">
            <a:alphaModFix/>
          </a:blip>
          <a:srcRect b="0" l="0" r="0" t="0"/>
          <a:stretch/>
        </p:blipFill>
        <p:spPr>
          <a:xfrm>
            <a:off x="6302500" y="566050"/>
            <a:ext cx="5375949" cy="58295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48"/>
          <p:cNvSpPr/>
          <p:nvPr/>
        </p:nvSpPr>
        <p:spPr>
          <a:xfrm>
            <a:off x="3877733" y="1957904"/>
            <a:ext cx="4239333"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highlight>
                  <a:srgbClr val="FF0000"/>
                </a:highlight>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557" name="Google Shape;557;p48"/>
          <p:cNvPicPr preferRelativeResize="0"/>
          <p:nvPr/>
        </p:nvPicPr>
        <p:blipFill rotWithShape="1">
          <a:blip r:embed="rId3">
            <a:alphaModFix/>
          </a:blip>
          <a:srcRect b="0" l="0" r="0" t="0"/>
          <a:stretch/>
        </p:blipFill>
        <p:spPr>
          <a:xfrm>
            <a:off x="3570525" y="740225"/>
            <a:ext cx="5377550" cy="569387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49"/>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2060"/>
              </a:buClr>
              <a:buSzPts val="6600"/>
              <a:buFont typeface="Calibri"/>
              <a:buNone/>
            </a:pPr>
            <a:r>
              <a:rPr b="1" lang="en-US" sz="6600">
                <a:solidFill>
                  <a:srgbClr val="002060"/>
                </a:solidFill>
                <a:latin typeface="Arial"/>
                <a:ea typeface="Arial"/>
                <a:cs typeface="Arial"/>
                <a:sym typeface="Arial"/>
              </a:rPr>
              <a:t>မော်ဂျူး ၃ ပြီးပါပြီ။</a:t>
            </a:r>
            <a:endParaRPr>
              <a:latin typeface="Arial"/>
              <a:ea typeface="Arial"/>
              <a:cs typeface="Arial"/>
              <a:sym typeface="Arial"/>
            </a:endParaRPr>
          </a:p>
        </p:txBody>
      </p:sp>
      <p:sp>
        <p:nvSpPr>
          <p:cNvPr id="564" name="Google Shape;564;p49"/>
          <p:cNvSpPr txBox="1"/>
          <p:nvPr>
            <p:ph idx="1" type="body"/>
          </p:nvPr>
        </p:nvSpPr>
        <p:spPr>
          <a:xfrm>
            <a:off x="831849" y="2936631"/>
            <a:ext cx="7951933" cy="315301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2800"/>
              <a:buNone/>
            </a:pPr>
            <a:r>
              <a:t/>
            </a:r>
            <a:endParaRPr b="1" sz="2800">
              <a:solidFill>
                <a:srgbClr val="595959"/>
              </a:solidFill>
              <a:latin typeface="Arial"/>
              <a:ea typeface="Arial"/>
              <a:cs typeface="Arial"/>
              <a:sym typeface="Arial"/>
            </a:endParaRPr>
          </a:p>
          <a:p>
            <a:pPr indent="0" lvl="0" marL="0" rtl="0" algn="l">
              <a:lnSpc>
                <a:spcPct val="90000"/>
              </a:lnSpc>
              <a:spcBef>
                <a:spcPts val="0"/>
              </a:spcBef>
              <a:spcAft>
                <a:spcPts val="0"/>
              </a:spcAft>
              <a:buClr>
                <a:srgbClr val="595959"/>
              </a:buClr>
              <a:buSzPts val="2800"/>
              <a:buNone/>
            </a:pPr>
            <a:r>
              <a:rPr b="1" lang="en-US" sz="2800">
                <a:solidFill>
                  <a:srgbClr val="595959"/>
                </a:solidFill>
                <a:latin typeface="Arial"/>
                <a:ea typeface="Arial"/>
                <a:cs typeface="Arial"/>
                <a:sym typeface="Arial"/>
              </a:rPr>
              <a:t>ဆက်လက်လေ့လာရန် - မော်ဂျူး ၄</a:t>
            </a:r>
            <a:endParaRPr>
              <a:solidFill>
                <a:srgbClr val="3F3F3F"/>
              </a:solidFill>
              <a:latin typeface="Arial"/>
              <a:ea typeface="Arial"/>
              <a:cs typeface="Arial"/>
              <a:sym typeface="Arial"/>
            </a:endParaRPr>
          </a:p>
        </p:txBody>
      </p:sp>
      <p:pic>
        <p:nvPicPr>
          <p:cNvPr descr="A picture containing logo&#10;&#10;Description automatically generated" id="565" name="Google Shape;565;p49"/>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
        <p:nvSpPr>
          <p:cNvPr id="566" name="Google Shape;566;p49"/>
          <p:cNvSpPr txBox="1"/>
          <p:nvPr/>
        </p:nvSpPr>
        <p:spPr>
          <a:xfrm>
            <a:off x="3222885" y="3162925"/>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 name="Shape 164"/>
        <p:cNvGrpSpPr/>
        <p:nvPr/>
      </p:nvGrpSpPr>
      <p:grpSpPr>
        <a:xfrm>
          <a:off x="0" y="0"/>
          <a:ext cx="0" cy="0"/>
          <a:chOff x="0" y="0"/>
          <a:chExt cx="0" cy="0"/>
        </a:xfrm>
      </p:grpSpPr>
      <p:sp>
        <p:nvSpPr>
          <p:cNvPr id="165" name="Google Shape;165;p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6" name="Google Shape;166;p5"/>
          <p:cNvSpPr txBox="1"/>
          <p:nvPr>
            <p:ph type="ctrTitle"/>
          </p:nvPr>
        </p:nvSpPr>
        <p:spPr>
          <a:xfrm>
            <a:off x="298399" y="640075"/>
            <a:ext cx="5510729" cy="3566100"/>
          </a:xfrm>
          <a:prstGeom prst="rect">
            <a:avLst/>
          </a:prstGeom>
          <a:noFill/>
          <a:ln>
            <a:noFill/>
          </a:ln>
        </p:spPr>
        <p:txBody>
          <a:bodyPr anchorCtr="0" anchor="b" bIns="45700" lIns="91425" spcFirstLastPara="1" rIns="91425" wrap="square" tIns="45700">
            <a:normAutofit/>
          </a:bodyPr>
          <a:lstStyle/>
          <a:p>
            <a:pPr indent="0" lvl="0" marL="0" rtl="0" algn="l">
              <a:lnSpc>
                <a:spcPct val="150000"/>
              </a:lnSpc>
              <a:spcBef>
                <a:spcPts val="0"/>
              </a:spcBef>
              <a:spcAft>
                <a:spcPts val="0"/>
              </a:spcAft>
              <a:buClr>
                <a:schemeClr val="dk1"/>
              </a:buClr>
              <a:buSzPts val="3600"/>
              <a:buFont typeface="Arial"/>
              <a:buNone/>
            </a:pPr>
            <a:r>
              <a:rPr lang="en-US" sz="3600">
                <a:latin typeface="Arial"/>
                <a:ea typeface="Arial"/>
                <a:cs typeface="Arial"/>
                <a:sym typeface="Arial"/>
              </a:rPr>
              <a:t>အရေးပေါ်အခြေအနေကြောင့် ထိခိုက်ခံစားရသူများတွင် လိုအပ်သည့်အရာများ ရှိနေနိုင်ပါသည်။</a:t>
            </a:r>
            <a:endParaRPr sz="3600">
              <a:latin typeface="Arial"/>
              <a:ea typeface="Arial"/>
              <a:cs typeface="Arial"/>
              <a:sym typeface="Arial"/>
            </a:endParaRPr>
          </a:p>
        </p:txBody>
      </p:sp>
      <p:sp>
        <p:nvSpPr>
          <p:cNvPr id="167" name="Google Shape;167;p5"/>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B81801"/>
          </a:solidFill>
          <a:ln cap="rnd" cmpd="sng" w="38100">
            <a:solidFill>
              <a:srgbClr val="B818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sign&#10;&#10;Description automatically generated" id="168" name="Google Shape;168;p5"/>
          <p:cNvPicPr preferRelativeResize="0"/>
          <p:nvPr/>
        </p:nvPicPr>
        <p:blipFill rotWithShape="1">
          <a:blip r:embed="rId3">
            <a:alphaModFix/>
          </a:blip>
          <a:srcRect b="0" l="15108" r="9661"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sp>
        <p:nvSpPr>
          <p:cNvPr id="174" name="Google Shape;174;p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5" name="Google Shape;175;p6"/>
          <p:cNvPicPr preferRelativeResize="0"/>
          <p:nvPr/>
        </p:nvPicPr>
        <p:blipFill rotWithShape="1">
          <a:blip r:embed="rId3">
            <a:alphaModFix/>
          </a:blip>
          <a:srcRect b="39364" l="20164" r="10092" t="16880"/>
          <a:stretch/>
        </p:blipFill>
        <p:spPr>
          <a:xfrm>
            <a:off x="0" y="89657"/>
            <a:ext cx="8498542" cy="6857990"/>
          </a:xfrm>
          <a:prstGeom prst="rect">
            <a:avLst/>
          </a:prstGeom>
          <a:noFill/>
          <a:ln>
            <a:noFill/>
          </a:ln>
        </p:spPr>
      </p:pic>
      <p:sp>
        <p:nvSpPr>
          <p:cNvPr id="176" name="Google Shape;176;p6"/>
          <p:cNvSpPr/>
          <p:nvPr/>
        </p:nvSpPr>
        <p:spPr>
          <a:xfrm>
            <a:off x="2852794" y="-89647"/>
            <a:ext cx="9339206" cy="6858000"/>
          </a:xfrm>
          <a:prstGeom prst="rect">
            <a:avLst/>
          </a:prstGeom>
          <a:gradFill>
            <a:gsLst>
              <a:gs pos="0">
                <a:srgbClr val="000000">
                  <a:alpha val="0"/>
                </a:srgbClr>
              </a:gs>
              <a:gs pos="33000">
                <a:srgbClr val="000000">
                  <a:alpha val="20000"/>
                </a:srgbClr>
              </a:gs>
              <a:gs pos="58000">
                <a:srgbClr val="000000">
                  <a:alpha val="28627"/>
                </a:srgbClr>
              </a:gs>
              <a:gs pos="100000">
                <a:srgbClr val="000000">
                  <a:alpha val="28627"/>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7" name="Google Shape;177;p6"/>
          <p:cNvSpPr txBox="1"/>
          <p:nvPr>
            <p:ph idx="1" type="subTitle"/>
          </p:nvPr>
        </p:nvSpPr>
        <p:spPr>
          <a:xfrm>
            <a:off x="5665694" y="268940"/>
            <a:ext cx="6312946" cy="6364941"/>
          </a:xfrm>
          <a:prstGeom prst="rect">
            <a:avLst/>
          </a:prstGeom>
          <a:noFill/>
          <a:ln>
            <a:noFill/>
          </a:ln>
        </p:spPr>
        <p:txBody>
          <a:bodyPr anchorCtr="0" anchor="t" bIns="45700" lIns="91425" spcFirstLastPara="1" rIns="91425" wrap="square" tIns="45700">
            <a:normAutofit/>
          </a:bodyPr>
          <a:lstStyle/>
          <a:p>
            <a:pPr indent="0" lvl="0" marL="0" rtl="0" algn="ctr">
              <a:lnSpc>
                <a:spcPct val="150000"/>
              </a:lnSpc>
              <a:spcBef>
                <a:spcPts val="0"/>
              </a:spcBef>
              <a:spcAft>
                <a:spcPts val="0"/>
              </a:spcAft>
              <a:buClr>
                <a:schemeClr val="dk1"/>
              </a:buClr>
              <a:buSzPts val="2400"/>
              <a:buNone/>
            </a:pPr>
            <a:r>
              <a:rPr b="1" lang="en-US" sz="2400">
                <a:latin typeface="Arial"/>
                <a:ea typeface="Arial"/>
                <a:cs typeface="Arial"/>
                <a:sym typeface="Arial"/>
              </a:rPr>
              <a:t>အရေးပေါ်အခြေအနေနှင့် ပတ်သက်သော သတင်း အချက်အလက်များ (ဥပမာ - ကယ်ဆယ်ရေး ကြိုးပမ်းမှုများ၊ ဝန်ဆောင်မှုများ ရရှိနိုင်မှု၊ မိမိကိုယ်ကို ဘေးကင်းအောင် နေထိုင်နည်း၊ ဒေသတွင်း နောက်ဆုံးရ သတင်းများ၊ အလုပ်အပေါ် သက်ရောက်နိုင်မှု၊ အရေးပေါ်အခြေအနေတွင် ကျန်းမာရေး ထိန်းသိမ်းရန်၊ အပြုသဘော ဆောင်သော လက်ခံရင်ဆိုင်နည်းများ၊ သူတို့၏ ဥပဒေ အရ ရပိုင်ခွင့်များ စသည်)</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2" name="Shape 182"/>
        <p:cNvGrpSpPr/>
        <p:nvPr/>
      </p:nvGrpSpPr>
      <p:grpSpPr>
        <a:xfrm>
          <a:off x="0" y="0"/>
          <a:ext cx="0" cy="0"/>
          <a:chOff x="0" y="0"/>
          <a:chExt cx="0" cy="0"/>
        </a:xfrm>
      </p:grpSpPr>
      <p:sp>
        <p:nvSpPr>
          <p:cNvPr id="183" name="Google Shape;183;p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10;&#10;Description automatically generated" id="184" name="Google Shape;184;p7"/>
          <p:cNvPicPr preferRelativeResize="0"/>
          <p:nvPr/>
        </p:nvPicPr>
        <p:blipFill rotWithShape="1">
          <a:blip r:embed="rId3">
            <a:alphaModFix/>
          </a:blip>
          <a:srcRect b="11078" l="0" r="-1" t="32657"/>
          <a:stretch/>
        </p:blipFill>
        <p:spPr>
          <a:xfrm>
            <a:off x="20" y="10"/>
            <a:ext cx="12188930" cy="6857990"/>
          </a:xfrm>
          <a:prstGeom prst="rect">
            <a:avLst/>
          </a:prstGeom>
          <a:noFill/>
          <a:ln>
            <a:noFill/>
          </a:ln>
        </p:spPr>
      </p:pic>
      <p:sp>
        <p:nvSpPr>
          <p:cNvPr id="185" name="Google Shape;185;p7"/>
          <p:cNvSpPr/>
          <p:nvPr/>
        </p:nvSpPr>
        <p:spPr>
          <a:xfrm>
            <a:off x="0" y="937549"/>
            <a:ext cx="12191999" cy="5058137"/>
          </a:xfrm>
          <a:prstGeom prst="rect">
            <a:avLst/>
          </a:prstGeom>
          <a:gradFill>
            <a:gsLst>
              <a:gs pos="0">
                <a:srgbClr val="000000">
                  <a:alpha val="0"/>
                </a:srgbClr>
              </a:gs>
              <a:gs pos="20000">
                <a:srgbClr val="000000">
                  <a:alpha val="13725"/>
                </a:srgbClr>
              </a:gs>
              <a:gs pos="50000">
                <a:srgbClr val="000000">
                  <a:alpha val="28627"/>
                </a:srgbClr>
              </a:gs>
              <a:gs pos="80000">
                <a:srgbClr val="000000">
                  <a:alpha val="13725"/>
                </a:srgbClr>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6" name="Google Shape;186;p7"/>
          <p:cNvSpPr txBox="1"/>
          <p:nvPr>
            <p:ph idx="1" type="subTitle"/>
          </p:nvPr>
        </p:nvSpPr>
        <p:spPr>
          <a:xfrm>
            <a:off x="170062" y="4912583"/>
            <a:ext cx="7754738" cy="1775088"/>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70000"/>
              </a:lnSpc>
              <a:spcBef>
                <a:spcPts val="0"/>
              </a:spcBef>
              <a:spcAft>
                <a:spcPts val="0"/>
              </a:spcAft>
              <a:buClr>
                <a:schemeClr val="lt1"/>
              </a:buClr>
              <a:buSzPct val="142857"/>
              <a:buNone/>
            </a:pPr>
            <a:r>
              <a:rPr lang="en-US" sz="3200">
                <a:solidFill>
                  <a:schemeClr val="lt1"/>
                </a:solidFill>
                <a:latin typeface="Arial"/>
                <a:ea typeface="Arial"/>
                <a:cs typeface="Arial"/>
                <a:sym typeface="Arial"/>
              </a:rPr>
              <a:t>အရေးပေါ်အ‌ခြေအနေ၏ သက်ရောက်မှုကြောင့် အစာရေစာ၊ အခြား မရှိမဖြစ် အသုံးအဆောင်များ နှင့် မရှိမဖြစ် ဝန်ဆောင်မှုများသို့ လက်လှမ်းမီ ရယူခြင်း</a:t>
            </a:r>
            <a:endParaRPr sz="3200">
              <a:solidFill>
                <a:schemeClr val="lt1"/>
              </a:solidFill>
              <a:latin typeface="Arial"/>
              <a:ea typeface="Arial"/>
              <a:cs typeface="Arial"/>
              <a:sym typeface="Arial"/>
            </a:endParaRPr>
          </a:p>
          <a:p>
            <a:pPr indent="0" lvl="0" marL="0" rtl="0" algn="l">
              <a:lnSpc>
                <a:spcPct val="170000"/>
              </a:lnSpc>
              <a:spcBef>
                <a:spcPts val="0"/>
              </a:spcBef>
              <a:spcAft>
                <a:spcPts val="0"/>
              </a:spcAft>
              <a:buClr>
                <a:schemeClr val="lt1"/>
              </a:buClr>
              <a:buSzPct val="142857"/>
              <a:buNone/>
            </a:pPr>
            <a:r>
              <a:t/>
            </a:r>
            <a:endParaRPr sz="3200">
              <a:solidFill>
                <a:schemeClr val="lt1"/>
              </a:solidFill>
              <a:latin typeface="Arial"/>
              <a:ea typeface="Arial"/>
              <a:cs typeface="Arial"/>
              <a:sym typeface="Arial"/>
            </a:endParaRPr>
          </a:p>
        </p:txBody>
      </p:sp>
      <p:sp>
        <p:nvSpPr>
          <p:cNvPr id="187" name="Google Shape;187;p7"/>
          <p:cNvSpPr/>
          <p:nvPr/>
        </p:nvSpPr>
        <p:spPr>
          <a:xfrm>
            <a:off x="3974206" y="436862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2" name="Shape 192"/>
        <p:cNvGrpSpPr/>
        <p:nvPr/>
      </p:nvGrpSpPr>
      <p:grpSpPr>
        <a:xfrm>
          <a:off x="0" y="0"/>
          <a:ext cx="0" cy="0"/>
          <a:chOff x="0" y="0"/>
          <a:chExt cx="0" cy="0"/>
        </a:xfrm>
      </p:grpSpPr>
      <p:sp>
        <p:nvSpPr>
          <p:cNvPr id="193" name="Google Shape;193;p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flower&#10;&#10;Description automatically generated" id="194" name="Google Shape;194;p8"/>
          <p:cNvPicPr preferRelativeResize="0"/>
          <p:nvPr/>
        </p:nvPicPr>
        <p:blipFill rotWithShape="1">
          <a:blip r:embed="rId3">
            <a:alphaModFix/>
          </a:blip>
          <a:srcRect b="11369" l="0" r="-1" t="4338"/>
          <a:stretch/>
        </p:blipFill>
        <p:spPr>
          <a:xfrm>
            <a:off x="-1" y="-1"/>
            <a:ext cx="12188952" cy="6858000"/>
          </a:xfrm>
          <a:prstGeom prst="rect">
            <a:avLst/>
          </a:prstGeom>
          <a:noFill/>
          <a:ln>
            <a:noFill/>
          </a:ln>
        </p:spPr>
      </p:pic>
      <p:sp>
        <p:nvSpPr>
          <p:cNvPr id="195" name="Google Shape;195;p8"/>
          <p:cNvSpPr/>
          <p:nvPr/>
        </p:nvSpPr>
        <p:spPr>
          <a:xfrm rot="10800000">
            <a:off x="-3" y="4530071"/>
            <a:ext cx="12191999" cy="2327926"/>
          </a:xfrm>
          <a:prstGeom prst="rect">
            <a:avLst/>
          </a:prstGeom>
          <a:gradFill>
            <a:gsLst>
              <a:gs pos="0">
                <a:srgbClr val="000000">
                  <a:alpha val="0"/>
                </a:srgbClr>
              </a:gs>
              <a:gs pos="45000">
                <a:srgbClr val="000000">
                  <a:alpha val="40000"/>
                </a:srgbClr>
              </a:gs>
              <a:gs pos="100000">
                <a:srgbClr val="000000">
                  <a:alpha val="80000"/>
                </a:srgbClr>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6" name="Google Shape;196;p8"/>
          <p:cNvSpPr txBox="1"/>
          <p:nvPr>
            <p:ph idx="1" type="subTitle"/>
          </p:nvPr>
        </p:nvSpPr>
        <p:spPr>
          <a:xfrm>
            <a:off x="3400815" y="228559"/>
            <a:ext cx="8654108" cy="1707297"/>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ctr">
              <a:lnSpc>
                <a:spcPct val="160000"/>
              </a:lnSpc>
              <a:spcBef>
                <a:spcPts val="0"/>
              </a:spcBef>
              <a:spcAft>
                <a:spcPts val="0"/>
              </a:spcAft>
              <a:buClr>
                <a:schemeClr val="lt1"/>
              </a:buClr>
              <a:buSzPct val="142857"/>
              <a:buNone/>
            </a:pPr>
            <a:r>
              <a:rPr lang="en-US" sz="4000">
                <a:solidFill>
                  <a:schemeClr val="lt1"/>
                </a:solidFill>
                <a:latin typeface="Arial"/>
                <a:ea typeface="Arial"/>
                <a:cs typeface="Arial"/>
                <a:sym typeface="Arial"/>
              </a:rPr>
              <a:t>လူတစ်ဦး သေဆုံးသည့်အခါ ဘဝနိဂုံး ဓလေ့ထုံးစံများ ဆောင်ရွက်နိုင်စေခြင်း</a:t>
            </a:r>
            <a:endParaRPr sz="4000">
              <a:solidFill>
                <a:schemeClr val="lt1"/>
              </a:solidFill>
              <a:latin typeface="Arial"/>
              <a:ea typeface="Arial"/>
              <a:cs typeface="Arial"/>
              <a:sym typeface="Arial"/>
            </a:endParaRPr>
          </a:p>
          <a:p>
            <a:pPr indent="0" lvl="0" marL="0" rtl="0" algn="ctr">
              <a:lnSpc>
                <a:spcPct val="160000"/>
              </a:lnSpc>
              <a:spcBef>
                <a:spcPts val="0"/>
              </a:spcBef>
              <a:spcAft>
                <a:spcPts val="0"/>
              </a:spcAft>
              <a:buClr>
                <a:schemeClr val="dk1"/>
              </a:buClr>
              <a:buSzPct val="142857"/>
              <a:buNone/>
            </a:pPr>
            <a:br>
              <a:rPr lang="en-US" sz="1000">
                <a:latin typeface="Arial"/>
                <a:ea typeface="Arial"/>
                <a:cs typeface="Arial"/>
                <a:sym typeface="Arial"/>
              </a:rPr>
            </a:br>
            <a:endParaRPr sz="100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1" name="Shape 201"/>
        <p:cNvGrpSpPr/>
        <p:nvPr/>
      </p:nvGrpSpPr>
      <p:grpSpPr>
        <a:xfrm>
          <a:off x="0" y="0"/>
          <a:ext cx="0" cy="0"/>
          <a:chOff x="0" y="0"/>
          <a:chExt cx="0" cy="0"/>
        </a:xfrm>
      </p:grpSpPr>
      <p:sp>
        <p:nvSpPr>
          <p:cNvPr id="202" name="Google Shape;202;p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3" name="Google Shape;203;p9"/>
          <p:cNvSpPr txBox="1"/>
          <p:nvPr>
            <p:ph idx="1" type="subTitle"/>
          </p:nvPr>
        </p:nvSpPr>
        <p:spPr>
          <a:xfrm>
            <a:off x="643278" y="394447"/>
            <a:ext cx="5629834" cy="5796041"/>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dk1"/>
              </a:buClr>
              <a:buSzPts val="2400"/>
              <a:buNone/>
            </a:pPr>
            <a:r>
              <a:rPr lang="en-US" sz="2400">
                <a:latin typeface="Arial"/>
                <a:ea typeface="Arial"/>
                <a:cs typeface="Arial"/>
                <a:sym typeface="Arial"/>
              </a:rPr>
              <a:t>အရေးပေါ်အခြေအနေကြောင့် အဓိက စောင့်ရှောက်ပေးနေသူများမှ မစောင့်ရှောက် နိုင်သည့်အခါ (ဥပမာ - ပျောက်ဆုံးနေခြင်း၊ ဆေးရုံတက်နေရခြင်း၊ သီးခြားခွဲနေရခြင်း) မှီခိုသူများ (ဥပမာ - ကလေးများ) အား စောင့်ရှောက်နိုင်မှုကို သေချာစေမည့် နည်းလမ်းများ</a:t>
            </a:r>
            <a:br>
              <a:rPr lang="en-US" sz="1500">
                <a:latin typeface="Arial"/>
                <a:ea typeface="Arial"/>
                <a:cs typeface="Arial"/>
                <a:sym typeface="Arial"/>
              </a:rPr>
            </a:br>
            <a:endParaRPr sz="1500">
              <a:latin typeface="Arial"/>
              <a:ea typeface="Arial"/>
              <a:cs typeface="Arial"/>
              <a:sym typeface="Arial"/>
            </a:endParaRPr>
          </a:p>
        </p:txBody>
      </p:sp>
      <p:sp>
        <p:nvSpPr>
          <p:cNvPr id="204" name="Google Shape;204;p9"/>
          <p:cNvSpPr/>
          <p:nvPr/>
        </p:nvSpPr>
        <p:spPr>
          <a:xfrm>
            <a:off x="643278" y="4409267"/>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cap="rnd"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drawing&#10;&#10;Description automatically generated" id="205" name="Google Shape;205;p9"/>
          <p:cNvPicPr preferRelativeResize="0"/>
          <p:nvPr/>
        </p:nvPicPr>
        <p:blipFill rotWithShape="1">
          <a:blip r:embed="rId3">
            <a:alphaModFix/>
          </a:blip>
          <a:srcRect b="0" l="0" r="0" t="0"/>
          <a:stretch/>
        </p:blipFill>
        <p:spPr>
          <a:xfrm>
            <a:off x="6110821" y="640080"/>
            <a:ext cx="4301565" cy="555040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2021-08-06T12:19:47Z</dcterms:created>
  <dc:creator>TUCKER Maya</dc:creator>
</cp:coreProperties>
</file>