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0" r:id="rId4"/>
    <p:sldMasterId id="2147483662" r:id="rId5"/>
    <p:sldMasterId id="214748366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Lst>
  <p:sldSz cy="6858000" cx="12192000"/>
  <p:notesSz cx="6858000" cy="9144000"/>
  <p:embeddedFontLst>
    <p:embeddedFont>
      <p:font typeface="Quattrocento Sans"/>
      <p:regular r:id="rId57"/>
      <p:bold r:id="rId58"/>
      <p:italic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61" roundtripDataSignature="AMtx7mghtML4WBtbhM7cwyLcfvI3AS2Dy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1" Type="http://customschemas.google.com/relationships/presentationmetadata" Target="meta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60" Type="http://schemas.openxmlformats.org/officeDocument/2006/relationships/font" Target="fonts/QuattrocentoSans-boldItalic.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font" Target="fonts/QuattrocentoSans-regular.fntdata"/><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font" Target="fonts/QuattrocentoSans-italic.fntdata"/><Relationship Id="rId14" Type="http://schemas.openxmlformats.org/officeDocument/2006/relationships/slide" Target="slides/slide7.xml"/><Relationship Id="rId58" Type="http://schemas.openxmlformats.org/officeDocument/2006/relationships/font" Target="fonts/QuattrocentoSans-bold.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sychosocialskills.teachable.com/" TargetMode="External"/><Relationship Id="rId3" Type="http://schemas.openxmlformats.org/officeDocument/2006/relationships/hyperlink" Target="https://app.mhpss.net/resource/basic-psychosocial-skills-a-guide-for-covid-" TargetMode="External"/><Relationship Id="rId4" Type="http://schemas.openxmlformats.org/officeDocument/2006/relationships/hyperlink" Target="https://creativecommons.org/licenses/by-nc-sa/3.0/"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sz="1200">
                <a:solidFill>
                  <a:schemeClr val="dk1"/>
                </a:solidFill>
                <a:latin typeface="Calibri"/>
                <a:ea typeface="Calibri"/>
                <a:cs typeface="Calibri"/>
                <a:sym typeface="Calibri"/>
              </a:rPr>
              <a:t>This short course on Basic Psychosocial Skills was developed for people who are providing frontline services in Myanmar.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25" name="Google Shape;125;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 name="Google Shape;204;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When you are offering information or basic items yourself you need to be aware that,</a:t>
            </a:r>
            <a:endParaRPr/>
          </a:p>
          <a:p>
            <a:pPr indent="0" lvl="0" marL="0" rtl="0" algn="l">
              <a:lnSpc>
                <a:spcPct val="100000"/>
              </a:lnSpc>
              <a:spcBef>
                <a:spcPts val="0"/>
              </a:spcBef>
              <a:spcAft>
                <a:spcPts val="0"/>
              </a:spcAft>
              <a:buSzPts val="1400"/>
              <a:buNone/>
            </a:pPr>
            <a:r>
              <a:rPr lang="en-US"/>
              <a:t>You might be one of primary contacts, people reach out to when they need support, but you may be not be able to provide all the information they require.</a:t>
            </a:r>
            <a:endParaRPr/>
          </a:p>
          <a:p>
            <a:pPr indent="0" lvl="0" marL="0" rtl="0" algn="l">
              <a:lnSpc>
                <a:spcPct val="100000"/>
              </a:lnSpc>
              <a:spcBef>
                <a:spcPts val="0"/>
              </a:spcBef>
              <a:spcAft>
                <a:spcPts val="0"/>
              </a:spcAft>
              <a:buSzPts val="1400"/>
              <a:buNone/>
            </a:pPr>
            <a:br>
              <a:rPr lang="en-US"/>
            </a:br>
            <a:endParaRPr/>
          </a:p>
        </p:txBody>
      </p:sp>
      <p:sp>
        <p:nvSpPr>
          <p:cNvPr id="205" name="Google Shape;205;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 such instances it is important to know what your knowledge and limitations are.</a:t>
            </a:r>
            <a:endParaRPr/>
          </a:p>
          <a:p>
            <a:pPr indent="-285750" lvl="0" marL="285750" rtl="0" algn="l">
              <a:lnSpc>
                <a:spcPct val="100000"/>
              </a:lnSpc>
              <a:spcBef>
                <a:spcPts val="0"/>
              </a:spcBef>
              <a:spcAft>
                <a:spcPts val="0"/>
              </a:spcAft>
              <a:buClr>
                <a:schemeClr val="dk1"/>
              </a:buClr>
              <a:buSzPts val="1200"/>
              <a:buFont typeface="Arial"/>
              <a:buChar char="•"/>
            </a:pPr>
            <a:r>
              <a:rPr lang="en-US"/>
              <a:t>Are you aware of the local context</a:t>
            </a:r>
            <a:endParaRPr/>
          </a:p>
          <a:p>
            <a:pPr indent="-285750" lvl="0" marL="285750" rtl="0" algn="l">
              <a:lnSpc>
                <a:spcPct val="100000"/>
              </a:lnSpc>
              <a:spcBef>
                <a:spcPts val="0"/>
              </a:spcBef>
              <a:spcAft>
                <a:spcPts val="0"/>
              </a:spcAft>
              <a:buClr>
                <a:schemeClr val="dk1"/>
              </a:buClr>
              <a:buSzPts val="1200"/>
              <a:buFont typeface="Arial"/>
              <a:buChar char="•"/>
            </a:pPr>
            <a:r>
              <a:rPr lang="en-US"/>
              <a:t>Do you have access to goods and services they require?</a:t>
            </a:r>
            <a:endParaRPr/>
          </a:p>
          <a:p>
            <a:pPr indent="-285750" lvl="0" marL="285750" rtl="0" algn="l">
              <a:lnSpc>
                <a:spcPct val="100000"/>
              </a:lnSpc>
              <a:spcBef>
                <a:spcPts val="0"/>
              </a:spcBef>
              <a:spcAft>
                <a:spcPts val="0"/>
              </a:spcAft>
              <a:buClr>
                <a:schemeClr val="dk1"/>
              </a:buClr>
              <a:buSzPts val="1200"/>
              <a:buFont typeface="Arial"/>
              <a:buChar char="•"/>
            </a:pPr>
            <a:r>
              <a:rPr lang="en-US"/>
              <a:t>How can you help someone to get what they require?</a:t>
            </a:r>
            <a:endParaRPr/>
          </a:p>
          <a:p>
            <a:pPr indent="0" lvl="0" marL="0" rtl="0" algn="l">
              <a:lnSpc>
                <a:spcPct val="100000"/>
              </a:lnSpc>
              <a:spcBef>
                <a:spcPts val="0"/>
              </a:spcBef>
              <a:spcAft>
                <a:spcPts val="0"/>
              </a:spcAft>
              <a:buSzPts val="1400"/>
              <a:buNone/>
            </a:pPr>
            <a:br>
              <a:rPr lang="en-US"/>
            </a:br>
            <a:endParaRPr/>
          </a:p>
        </p:txBody>
      </p:sp>
      <p:sp>
        <p:nvSpPr>
          <p:cNvPr id="215" name="Google Shape;215;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When you are providing practical information, </a:t>
            </a:r>
            <a:endParaRPr/>
          </a:p>
        </p:txBody>
      </p:sp>
      <p:sp>
        <p:nvSpPr>
          <p:cNvPr id="226" name="Google Shape;226;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It is important to avoid rumors and misinformation which is common during a crisis. </a:t>
            </a:r>
            <a:endParaRPr/>
          </a:p>
        </p:txBody>
      </p:sp>
      <p:sp>
        <p:nvSpPr>
          <p:cNvPr id="235" name="Google Shape;235;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Therefore, the information provided should be clear and accurate by using clear, concise language that will be easily understood. </a:t>
            </a:r>
            <a:endParaRPr/>
          </a:p>
          <a:p>
            <a:pPr indent="0" lvl="0" marL="0" rtl="0" algn="l">
              <a:lnSpc>
                <a:spcPct val="100000"/>
              </a:lnSpc>
              <a:spcBef>
                <a:spcPts val="0"/>
              </a:spcBef>
              <a:spcAft>
                <a:spcPts val="0"/>
              </a:spcAft>
              <a:buSzPts val="1400"/>
              <a:buNone/>
            </a:pPr>
            <a:r>
              <a:rPr lang="en-US"/>
              <a:t>Be sure to use words that are age and developmentally appropriate. Avoid any jargon or technical language. </a:t>
            </a:r>
            <a:endParaRPr/>
          </a:p>
          <a:p>
            <a:pPr indent="0" lvl="0" marL="0" rtl="0" algn="l">
              <a:lnSpc>
                <a:spcPct val="100000"/>
              </a:lnSpc>
              <a:spcBef>
                <a:spcPts val="0"/>
              </a:spcBef>
              <a:spcAft>
                <a:spcPts val="0"/>
              </a:spcAft>
              <a:buSzPts val="1400"/>
              <a:buNone/>
            </a:pPr>
            <a:r>
              <a:t/>
            </a:r>
            <a:endParaRPr/>
          </a:p>
        </p:txBody>
      </p:sp>
      <p:sp>
        <p:nvSpPr>
          <p:cNvPr id="245" name="Google Shape;245;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Try to have written materials in relevant languages with visual aids</a:t>
            </a:r>
            <a:endParaRPr/>
          </a:p>
        </p:txBody>
      </p:sp>
      <p:sp>
        <p:nvSpPr>
          <p:cNvPr id="255" name="Google Shape;255;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 name="Google Shape;264;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 addition, when needed, have a translator present.</a:t>
            </a:r>
            <a:endParaRPr/>
          </a:p>
        </p:txBody>
      </p:sp>
      <p:sp>
        <p:nvSpPr>
          <p:cNvPr id="265" name="Google Shape;265;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On the other hand, if you do not know something, be honest about this rather than trying to guess</a:t>
            </a:r>
            <a:endParaRPr/>
          </a:p>
        </p:txBody>
      </p:sp>
      <p:sp>
        <p:nvSpPr>
          <p:cNvPr id="274" name="Google Shape;274;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Moreover, keep yourself updated on local information as crises situations rapidly change with time.</a:t>
            </a:r>
            <a:endParaRPr/>
          </a:p>
        </p:txBody>
      </p:sp>
      <p:sp>
        <p:nvSpPr>
          <p:cNvPr id="283" name="Google Shape;283;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And when providing basic items or services:</a:t>
            </a:r>
            <a:endParaRPr/>
          </a:p>
        </p:txBody>
      </p:sp>
      <p:sp>
        <p:nvSpPr>
          <p:cNvPr id="292" name="Google Shape;292;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eb24dc4b2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geb24dc4b28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i="1" lang="en-US" sz="1100">
                <a:solidFill>
                  <a:srgbClr val="222222"/>
                </a:solidFill>
                <a:highlight>
                  <a:srgbClr val="FFFFFF"/>
                </a:highlight>
                <a:latin typeface="Arial"/>
                <a:ea typeface="Arial"/>
                <a:cs typeface="Arial"/>
                <a:sym typeface="Arial"/>
              </a:rPr>
              <a:t>This course is an adaptation of the online course “Basic Psychosocial Skills: a short course for First Responders in Sri Lanka” produced by The Asia Foundation and The Good Practice Group, with support from the Lotus Circle. The content for the Sri Lanka course (</a:t>
            </a:r>
            <a:r>
              <a:rPr i="1" lang="en-US" sz="1100" u="sng">
                <a:solidFill>
                  <a:srgbClr val="1155CC"/>
                </a:solidFill>
                <a:highlight>
                  <a:srgbClr val="FFFFFF"/>
                </a:highlight>
                <a:latin typeface="Arial"/>
                <a:ea typeface="Arial"/>
                <a:cs typeface="Arial"/>
                <a:sym typeface="Arial"/>
                <a:hlinkClick r:id="rId2">
                  <a:extLst>
                    <a:ext uri="{A12FA001-AC4F-418D-AE19-62706E023703}">
                      <ahyp:hlinkClr val="tx"/>
                    </a:ext>
                  </a:extLst>
                </a:hlinkClick>
              </a:rPr>
              <a:t>https://psychosocialskills.teachable.com/</a:t>
            </a:r>
            <a:r>
              <a:rPr i="1" lang="en-US" sz="1100">
                <a:solidFill>
                  <a:srgbClr val="222222"/>
                </a:solidFill>
                <a:highlight>
                  <a:srgbClr val="FFFFFF"/>
                </a:highlight>
                <a:latin typeface="Arial"/>
                <a:ea typeface="Arial"/>
                <a:cs typeface="Arial"/>
                <a:sym typeface="Arial"/>
              </a:rPr>
              <a:t>) was adapted from the Inter-Agency Standing Committee publication “Basic Psychosocial Skills: A Guide for COVID-19 Responders”. </a:t>
            </a:r>
            <a:endParaRPr i="1" sz="1100">
              <a:solidFill>
                <a:srgbClr val="222222"/>
              </a:solidFill>
              <a:highlight>
                <a:srgbClr val="FFFFFF"/>
              </a:highlight>
              <a:latin typeface="Arial"/>
              <a:ea typeface="Arial"/>
              <a:cs typeface="Arial"/>
              <a:sym typeface="Arial"/>
            </a:endParaRPr>
          </a:p>
          <a:p>
            <a:pPr indent="0" lvl="0" marL="0" rtl="0" algn="l">
              <a:lnSpc>
                <a:spcPct val="100000"/>
              </a:lnSpc>
              <a:spcBef>
                <a:spcPts val="0"/>
              </a:spcBef>
              <a:spcAft>
                <a:spcPts val="0"/>
              </a:spcAft>
              <a:buSzPts val="1100"/>
              <a:buNone/>
            </a:pPr>
            <a:r>
              <a:t/>
            </a:r>
            <a:endParaRPr i="1" sz="1100">
              <a:solidFill>
                <a:srgbClr val="222222"/>
              </a:solidFill>
              <a:highlight>
                <a:srgbClr val="FFFFFF"/>
              </a:highlight>
              <a:latin typeface="Arial"/>
              <a:ea typeface="Arial"/>
              <a:cs typeface="Arial"/>
              <a:sym typeface="Arial"/>
            </a:endParaRPr>
          </a:p>
          <a:p>
            <a:pPr indent="0" lvl="0" marL="0" rtl="0" algn="l">
              <a:lnSpc>
                <a:spcPct val="100000"/>
              </a:lnSpc>
              <a:spcBef>
                <a:spcPts val="0"/>
              </a:spcBef>
              <a:spcAft>
                <a:spcPts val="0"/>
              </a:spcAft>
              <a:buSzPts val="1100"/>
              <a:buNone/>
            </a:pPr>
            <a:r>
              <a:rPr i="1" lang="en-US" sz="1100">
                <a:solidFill>
                  <a:srgbClr val="222222"/>
                </a:solidFill>
                <a:highlight>
                  <a:srgbClr val="FFFFFF"/>
                </a:highlight>
                <a:latin typeface="Arial"/>
                <a:ea typeface="Arial"/>
                <a:cs typeface="Arial"/>
                <a:sym typeface="Arial"/>
              </a:rPr>
              <a:t>This translation/adaptation was not created by the Inter-Agency Standing Committee (IASC). The IASC is not responsible for the content or accuracy of this translation/adaptation. Additional material has been included in this adaptation. The original English edition ‘Inter-Agency Standing Committee. Basic Psychosocial Skills: A Guide for COVID-19 Responders.’ published in 2020, shall be the binding and authentic edition: </a:t>
            </a:r>
            <a:r>
              <a:rPr i="1" lang="en-US" sz="1100" u="sng">
                <a:solidFill>
                  <a:srgbClr val="1155CC"/>
                </a:solidFill>
                <a:highlight>
                  <a:srgbClr val="FFFFFF"/>
                </a:highlight>
                <a:latin typeface="Arial"/>
                <a:ea typeface="Arial"/>
                <a:cs typeface="Arial"/>
                <a:sym typeface="Arial"/>
                <a:hlinkClick r:id="rId3">
                  <a:extLst>
                    <a:ext uri="{A12FA001-AC4F-418D-AE19-62706E023703}">
                      <ahyp:hlinkClr val="tx"/>
                    </a:ext>
                  </a:extLst>
                </a:hlinkClick>
              </a:rPr>
              <a:t>https://app.mhpss.net/resource/basic-psychosocial-skills-a-guide-for-covid-</a:t>
            </a:r>
            <a:r>
              <a:rPr i="1" lang="en-US" sz="1100">
                <a:solidFill>
                  <a:srgbClr val="222222"/>
                </a:solidFill>
                <a:highlight>
                  <a:srgbClr val="FFFFFF"/>
                </a:highlight>
                <a:latin typeface="Arial"/>
                <a:ea typeface="Arial"/>
                <a:cs typeface="Arial"/>
                <a:sym typeface="Arial"/>
              </a:rPr>
              <a:t>19-responders</a:t>
            </a:r>
            <a:endParaRPr i="1" sz="1100">
              <a:solidFill>
                <a:srgbClr val="222222"/>
              </a:solidFill>
              <a:highlight>
                <a:srgbClr val="FFFFFF"/>
              </a:highlight>
              <a:latin typeface="Arial"/>
              <a:ea typeface="Arial"/>
              <a:cs typeface="Arial"/>
              <a:sym typeface="Arial"/>
            </a:endParaRPr>
          </a:p>
          <a:p>
            <a:pPr indent="0" lvl="0" marL="0" rtl="0" algn="l">
              <a:lnSpc>
                <a:spcPct val="100000"/>
              </a:lnSpc>
              <a:spcBef>
                <a:spcPts val="0"/>
              </a:spcBef>
              <a:spcAft>
                <a:spcPts val="0"/>
              </a:spcAft>
              <a:buSzPts val="1100"/>
              <a:buNone/>
            </a:pPr>
            <a:r>
              <a:t/>
            </a:r>
            <a:endParaRPr i="1" sz="1100">
              <a:solidFill>
                <a:srgbClr val="222222"/>
              </a:solidFill>
              <a:highlight>
                <a:srgbClr val="FFFFFF"/>
              </a:highlight>
              <a:latin typeface="Arial"/>
              <a:ea typeface="Arial"/>
              <a:cs typeface="Arial"/>
              <a:sym typeface="Arial"/>
            </a:endParaRPr>
          </a:p>
          <a:p>
            <a:pPr indent="0" lvl="0" marL="0" rtl="0" algn="l">
              <a:lnSpc>
                <a:spcPct val="100000"/>
              </a:lnSpc>
              <a:spcBef>
                <a:spcPts val="0"/>
              </a:spcBef>
              <a:spcAft>
                <a:spcPts val="0"/>
              </a:spcAft>
              <a:buSzPts val="1100"/>
              <a:buNone/>
            </a:pPr>
            <a:r>
              <a:rPr i="1" lang="en-US" sz="1100">
                <a:solidFill>
                  <a:srgbClr val="222222"/>
                </a:solidFill>
                <a:highlight>
                  <a:srgbClr val="FFFFFF"/>
                </a:highlight>
                <a:latin typeface="Arial"/>
                <a:ea typeface="Arial"/>
                <a:cs typeface="Arial"/>
                <a:sym typeface="Arial"/>
              </a:rPr>
              <a:t>This translation/adaptation is published under the same license as the original publication and the subsequent adaptation: CC BY-NC-SA 3.0 IGO (</a:t>
            </a:r>
            <a:r>
              <a:rPr i="1" lang="en-US" sz="1100" u="sng">
                <a:solidFill>
                  <a:srgbClr val="1155CC"/>
                </a:solidFill>
                <a:highlight>
                  <a:srgbClr val="FFFFFF"/>
                </a:highlight>
                <a:latin typeface="Arial"/>
                <a:ea typeface="Arial"/>
                <a:cs typeface="Arial"/>
                <a:sym typeface="Arial"/>
                <a:hlinkClick r:id="rId4">
                  <a:extLst>
                    <a:ext uri="{A12FA001-AC4F-418D-AE19-62706E023703}">
                      <ahyp:hlinkClr val="tx"/>
                    </a:ext>
                  </a:extLst>
                </a:hlinkClick>
              </a:rPr>
              <a:t>https://creativecommons.org/licenses/by-nc-sa/3.0/</a:t>
            </a:r>
            <a:r>
              <a:rPr i="1" lang="en-US" sz="1100">
                <a:solidFill>
                  <a:srgbClr val="222222"/>
                </a:solidFill>
                <a:highlight>
                  <a:srgbClr val="FFFFFF"/>
                </a:highlight>
                <a:latin typeface="Arial"/>
                <a:ea typeface="Arial"/>
                <a:cs typeface="Arial"/>
                <a:sym typeface="Arial"/>
              </a:rPr>
              <a:t>)</a:t>
            </a:r>
            <a:endParaRPr i="1" sz="1100">
              <a:solidFill>
                <a:srgbClr val="222222"/>
              </a:solidFill>
              <a:highlight>
                <a:srgbClr val="FFFFFF"/>
              </a:highlight>
              <a:latin typeface="Arial"/>
              <a:ea typeface="Arial"/>
              <a:cs typeface="Arial"/>
              <a:sym typeface="Arial"/>
            </a:endParaRPr>
          </a:p>
          <a:p>
            <a:pPr indent="0" lvl="0" marL="0" rtl="0" algn="l">
              <a:lnSpc>
                <a:spcPct val="100000"/>
              </a:lnSpc>
              <a:spcBef>
                <a:spcPts val="0"/>
              </a:spcBef>
              <a:spcAft>
                <a:spcPts val="0"/>
              </a:spcAft>
              <a:buSzPts val="1100"/>
              <a:buNone/>
            </a:pPr>
            <a:r>
              <a:t/>
            </a:r>
            <a:endParaRPr i="1" sz="1100">
              <a:solidFill>
                <a:srgbClr val="222222"/>
              </a:solidFill>
              <a:highlight>
                <a:srgbClr val="FFFFFF"/>
              </a:highlight>
              <a:latin typeface="Arial"/>
              <a:ea typeface="Arial"/>
              <a:cs typeface="Arial"/>
              <a:sym typeface="Arial"/>
            </a:endParaRPr>
          </a:p>
          <a:p>
            <a:pPr indent="0" lvl="0" marL="0" rtl="0" algn="l">
              <a:lnSpc>
                <a:spcPct val="100000"/>
              </a:lnSpc>
              <a:spcBef>
                <a:spcPts val="0"/>
              </a:spcBef>
              <a:spcAft>
                <a:spcPts val="0"/>
              </a:spcAft>
              <a:buSzPts val="1100"/>
              <a:buNone/>
            </a:pPr>
            <a:r>
              <a:rPr i="1" lang="en-US" sz="1100">
                <a:solidFill>
                  <a:srgbClr val="222222"/>
                </a:solidFill>
                <a:highlight>
                  <a:srgbClr val="FFFFFF"/>
                </a:highlight>
                <a:latin typeface="Arial"/>
                <a:ea typeface="Arial"/>
                <a:cs typeface="Arial"/>
                <a:sym typeface="Arial"/>
              </a:rPr>
              <a:t>Pictures included in this training have been provided by UNFPA Myanmar</a:t>
            </a:r>
            <a:endParaRPr i="1" sz="1100">
              <a:solidFill>
                <a:srgbClr val="222222"/>
              </a:solidFill>
              <a:highlight>
                <a:srgbClr val="FFFFFF"/>
              </a:highlight>
              <a:latin typeface="Arial"/>
              <a:ea typeface="Arial"/>
              <a:cs typeface="Arial"/>
              <a:sym typeface="Aria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33" name="Google Shape;133;geb24dc4b28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You may be able to offer basic items or services yourself, like food, water or going shopping for others. However, don’t feel that you have to provide all these. </a:t>
            </a:r>
            <a:endParaRPr/>
          </a:p>
        </p:txBody>
      </p:sp>
      <p:sp>
        <p:nvSpPr>
          <p:cNvPr id="301" name="Google Shape;301;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Keep in mind, similar to information, services also require you to </a:t>
            </a:r>
            <a:endParaRPr/>
          </a:p>
          <a:p>
            <a:pPr indent="0" lvl="0" marL="0" rtl="0" algn="l">
              <a:lnSpc>
                <a:spcPct val="100000"/>
              </a:lnSpc>
              <a:spcBef>
                <a:spcPts val="0"/>
              </a:spcBef>
              <a:spcAft>
                <a:spcPts val="0"/>
              </a:spcAft>
              <a:buSzPts val="1400"/>
              <a:buNone/>
            </a:pPr>
            <a:r>
              <a:rPr b="1" lang="en-US"/>
              <a:t>Be aware of what is possible for you and what is not. </a:t>
            </a:r>
            <a:endParaRPr/>
          </a:p>
          <a:p>
            <a:pPr indent="0" lvl="0" marL="0" rtl="0" algn="l">
              <a:lnSpc>
                <a:spcPct val="100000"/>
              </a:lnSpc>
              <a:spcBef>
                <a:spcPts val="0"/>
              </a:spcBef>
              <a:spcAft>
                <a:spcPts val="0"/>
              </a:spcAft>
              <a:buSzPts val="1400"/>
              <a:buNone/>
            </a:pPr>
            <a:r>
              <a:rPr b="1" lang="en-US"/>
              <a:t>Verify the materials with them before you buy the items</a:t>
            </a:r>
            <a:endParaRPr/>
          </a:p>
          <a:p>
            <a:pPr indent="0" lvl="0" marL="0" rtl="0" algn="l">
              <a:lnSpc>
                <a:spcPct val="100000"/>
              </a:lnSpc>
              <a:spcBef>
                <a:spcPts val="0"/>
              </a:spcBef>
              <a:spcAft>
                <a:spcPts val="0"/>
              </a:spcAft>
              <a:buSzPts val="1400"/>
              <a:buNone/>
            </a:pPr>
            <a:br>
              <a:rPr lang="en-US"/>
            </a:br>
            <a:endParaRPr/>
          </a:p>
        </p:txBody>
      </p:sp>
      <p:sp>
        <p:nvSpPr>
          <p:cNvPr id="310" name="Google Shape;310;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Remember at all times to take the necessary  precautions for your own health and safety. </a:t>
            </a:r>
            <a:endParaRPr/>
          </a:p>
        </p:txBody>
      </p:sp>
      <p:sp>
        <p:nvSpPr>
          <p:cNvPr id="319" name="Google Shape;319;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In this video you will learn on linking people to others as a practical support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28" name="Google Shape;328;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When you are not in a position to provide immediate practical support, it is helpful to link people to access others who are providing practical support.</a:t>
            </a:r>
            <a:endParaRPr/>
          </a:p>
        </p:txBody>
      </p:sp>
      <p:sp>
        <p:nvSpPr>
          <p:cNvPr id="336" name="Google Shape;336;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2" name="Google Shape;342;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There are instances when you can’t provide the services or items needed directly, but other service providers can fill this gap. </a:t>
            </a:r>
            <a:endParaRPr/>
          </a:p>
        </p:txBody>
      </p:sp>
      <p:sp>
        <p:nvSpPr>
          <p:cNvPr id="343" name="Google Shape;343;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Linking people to services and supports is an essential part of helping</a:t>
            </a:r>
            <a:endParaRPr/>
          </a:p>
        </p:txBody>
      </p:sp>
      <p:sp>
        <p:nvSpPr>
          <p:cNvPr id="351" name="Google Shape;351;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And to link effectively, make a list of all the organizations operating in your area and how to access them. </a:t>
            </a:r>
            <a:endParaRPr/>
          </a:p>
        </p:txBody>
      </p:sp>
      <p:sp>
        <p:nvSpPr>
          <p:cNvPr id="362" name="Google Shape;362;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8" name="Google Shape;368;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To successfully link people to other practical support,</a:t>
            </a:r>
            <a:endParaRPr/>
          </a:p>
          <a:p>
            <a:pPr indent="0" lvl="0" marL="0" rtl="0" algn="l">
              <a:lnSpc>
                <a:spcPct val="100000"/>
              </a:lnSpc>
              <a:spcBef>
                <a:spcPts val="0"/>
              </a:spcBef>
              <a:spcAft>
                <a:spcPts val="0"/>
              </a:spcAft>
              <a:buSzPts val="1400"/>
              <a:buNone/>
            </a:pPr>
            <a:r>
              <a:rPr lang="en-US"/>
              <a:t>Firstly, Identify their social support (e.g.: family, friends &amp; neighbors)</a:t>
            </a:r>
            <a:endParaRPr/>
          </a:p>
          <a:p>
            <a:pPr indent="0" lvl="0" marL="0" rtl="0" algn="l">
              <a:lnSpc>
                <a:spcPct val="100000"/>
              </a:lnSpc>
              <a:spcBef>
                <a:spcPts val="0"/>
              </a:spcBef>
              <a:spcAft>
                <a:spcPts val="0"/>
              </a:spcAft>
              <a:buSzPts val="1400"/>
              <a:buNone/>
            </a:pPr>
            <a:r>
              <a:rPr lang="en-US"/>
              <a:t>Identify local service providers (e.g.: (e.g.: Non Governmental Organizations, Community based organizations and religious organizations etc.)</a:t>
            </a:r>
            <a:br>
              <a:rPr lang="en-US"/>
            </a:br>
            <a:endParaRPr/>
          </a:p>
        </p:txBody>
      </p:sp>
      <p:sp>
        <p:nvSpPr>
          <p:cNvPr id="369" name="Google Shape;369;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6" name="Google Shape;376;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17500" lvl="0" marL="457200" rtl="0" algn="l">
              <a:lnSpc>
                <a:spcPct val="100000"/>
              </a:lnSpc>
              <a:spcBef>
                <a:spcPts val="0"/>
              </a:spcBef>
              <a:spcAft>
                <a:spcPts val="0"/>
              </a:spcAft>
              <a:buSzPts val="1400"/>
              <a:buChar char="-"/>
            </a:pPr>
            <a:r>
              <a:rPr lang="en-US"/>
              <a:t>Ask them whether they would prefer going to the identified resource person or organization for support</a:t>
            </a:r>
            <a:endParaRPr/>
          </a:p>
          <a:p>
            <a:pPr indent="-317500" lvl="0" marL="457200" rtl="0" algn="l">
              <a:lnSpc>
                <a:spcPct val="100000"/>
              </a:lnSpc>
              <a:spcBef>
                <a:spcPts val="0"/>
              </a:spcBef>
              <a:spcAft>
                <a:spcPts val="0"/>
              </a:spcAft>
              <a:buSzPts val="1400"/>
              <a:buChar char="-"/>
            </a:pPr>
            <a:r>
              <a:rPr lang="en-US"/>
              <a:t>Ask the identified resources person or organization</a:t>
            </a:r>
            <a:endParaRPr/>
          </a:p>
        </p:txBody>
      </p:sp>
      <p:sp>
        <p:nvSpPr>
          <p:cNvPr id="377" name="Google Shape;377;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200">
                <a:solidFill>
                  <a:schemeClr val="dk1"/>
                </a:solidFill>
                <a:latin typeface="Calibri"/>
                <a:ea typeface="Calibri"/>
                <a:cs typeface="Calibri"/>
                <a:sym typeface="Calibri"/>
              </a:rPr>
              <a:t>This course consists of five modules: Your Wellbeing, Supportive Communication in Everyday Interactions, Offering Practical Support, Supporting People who are Experiencing Stress and Helping People in Specific Situations.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lang="en-US" sz="1200">
                <a:solidFill>
                  <a:schemeClr val="dk1"/>
                </a:solidFill>
                <a:latin typeface="Calibri"/>
                <a:ea typeface="Calibri"/>
                <a:cs typeface="Calibri"/>
                <a:sym typeface="Calibri"/>
              </a:rPr>
              <a:t>The topics explored in these modules are primarily designed to support </a:t>
            </a:r>
            <a:r>
              <a:rPr b="1" lang="en-US"/>
              <a:t>frontline workers </a:t>
            </a:r>
            <a:r>
              <a:rPr b="1" lang="en-US" sz="1200">
                <a:solidFill>
                  <a:schemeClr val="dk1"/>
                </a:solidFill>
                <a:latin typeface="Calibri"/>
                <a:ea typeface="Calibri"/>
                <a:cs typeface="Calibri"/>
                <a:sym typeface="Calibri"/>
              </a:rPr>
              <a:t>as these skills can also applied to community and personal crisis situations</a:t>
            </a:r>
            <a:r>
              <a:rPr b="1" lang="en-US"/>
              <a:t>. </a:t>
            </a:r>
            <a:endParaRPr/>
          </a:p>
        </p:txBody>
      </p:sp>
      <p:sp>
        <p:nvSpPr>
          <p:cNvPr id="140" name="Google Shape;140;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4" name="Google Shape;384;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And then,</a:t>
            </a:r>
            <a:endParaRPr/>
          </a:p>
          <a:p>
            <a:pPr indent="0" lvl="0" marL="0" rtl="0" algn="l">
              <a:lnSpc>
                <a:spcPct val="100000"/>
              </a:lnSpc>
              <a:spcBef>
                <a:spcPts val="0"/>
              </a:spcBef>
              <a:spcAft>
                <a:spcPts val="0"/>
              </a:spcAft>
              <a:buSzPts val="1400"/>
              <a:buNone/>
            </a:pPr>
            <a:r>
              <a:rPr lang="en-US"/>
              <a:t>Provide contact details of the identified resources</a:t>
            </a:r>
            <a:endParaRPr/>
          </a:p>
          <a:p>
            <a:pPr indent="0" lvl="0" marL="0" rtl="0" algn="l">
              <a:lnSpc>
                <a:spcPct val="100000"/>
              </a:lnSpc>
              <a:spcBef>
                <a:spcPts val="0"/>
              </a:spcBef>
              <a:spcAft>
                <a:spcPts val="0"/>
              </a:spcAft>
              <a:buSzPts val="1400"/>
              <a:buNone/>
            </a:pPr>
            <a:r>
              <a:rPr lang="en-US"/>
              <a:t>Connect identified resource to the person in distress</a:t>
            </a:r>
            <a:endParaRPr/>
          </a:p>
        </p:txBody>
      </p:sp>
      <p:sp>
        <p:nvSpPr>
          <p:cNvPr id="385" name="Google Shape;385;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Make sure to quickly link people in distress to the supporting services or individuals. When linking people who need urgent food, water, shelter, medical or social services keep in mind to ensure their safety and protection. </a:t>
            </a:r>
            <a:endParaRPr/>
          </a:p>
        </p:txBody>
      </p:sp>
      <p:sp>
        <p:nvSpPr>
          <p:cNvPr id="393" name="Google Shape;393;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Once the linking is made, it is important to follow up with people to ensure they received the support they needed.</a:t>
            </a:r>
            <a:endParaRPr/>
          </a:p>
        </p:txBody>
      </p:sp>
      <p:sp>
        <p:nvSpPr>
          <p:cNvPr id="400" name="Google Shape;400;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7" name="Google Shape;407;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8" name="Google Shape;408;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When offering practical support, you can also help people to help themselves.</a:t>
            </a:r>
            <a:endParaRPr/>
          </a:p>
        </p:txBody>
      </p:sp>
      <p:sp>
        <p:nvSpPr>
          <p:cNvPr id="416" name="Google Shape;416;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4" name="Google Shape;424;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For people to function well, they often need to feel that they have some control in their lives. </a:t>
            </a:r>
            <a:endParaRPr/>
          </a:p>
        </p:txBody>
      </p:sp>
      <p:sp>
        <p:nvSpPr>
          <p:cNvPr id="425" name="Google Shape;425;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2" name="Google Shape;432;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best way to support others is to help them to help themselves. This will also give you more energy and time to help more people.</a:t>
            </a:r>
            <a:endParaRPr/>
          </a:p>
          <a:p>
            <a:pPr indent="0" lvl="0" marL="0" rtl="0" algn="l">
              <a:lnSpc>
                <a:spcPct val="100000"/>
              </a:lnSpc>
              <a:spcBef>
                <a:spcPts val="0"/>
              </a:spcBef>
              <a:spcAft>
                <a:spcPts val="0"/>
              </a:spcAft>
              <a:buSzPts val="1400"/>
              <a:buNone/>
            </a:pPr>
            <a:br>
              <a:rPr lang="en-US"/>
            </a:br>
            <a:endParaRPr/>
          </a:p>
        </p:txBody>
      </p:sp>
      <p:sp>
        <p:nvSpPr>
          <p:cNvPr id="433" name="Google Shape;433;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0" name="Google Shape;440;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Therefore it is important to guide and accompany individuals to access information and services by themselves.</a:t>
            </a:r>
            <a:br>
              <a:rPr lang="en-US"/>
            </a:br>
            <a:br>
              <a:rPr lang="en-US"/>
            </a:br>
            <a:endParaRPr/>
          </a:p>
          <a:p>
            <a:pPr indent="0" lvl="0" marL="0" rtl="0" algn="l">
              <a:lnSpc>
                <a:spcPct val="100000"/>
              </a:lnSpc>
              <a:spcBef>
                <a:spcPts val="0"/>
              </a:spcBef>
              <a:spcAft>
                <a:spcPts val="0"/>
              </a:spcAft>
              <a:buSzPts val="1400"/>
              <a:buNone/>
            </a:pPr>
            <a:br>
              <a:rPr lang="en-US"/>
            </a:br>
            <a:endParaRPr/>
          </a:p>
        </p:txBody>
      </p:sp>
      <p:sp>
        <p:nvSpPr>
          <p:cNvPr id="441" name="Google Shape;441;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8" name="Google Shape;448;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There is a method that can be used to help others help themselves.</a:t>
            </a:r>
            <a:endParaRPr/>
          </a:p>
          <a:p>
            <a:pPr indent="0" lvl="0" marL="0" rtl="0" algn="l">
              <a:lnSpc>
                <a:spcPct val="100000"/>
              </a:lnSpc>
              <a:spcBef>
                <a:spcPts val="0"/>
              </a:spcBef>
              <a:spcAft>
                <a:spcPts val="0"/>
              </a:spcAft>
              <a:buSzPts val="1400"/>
              <a:buNone/>
            </a:pPr>
            <a:r>
              <a:rPr lang="en-US"/>
              <a:t>It is called the STOP-THINK-GO method. This can be used to support others to manage their own problems.</a:t>
            </a:r>
            <a:endParaRPr/>
          </a:p>
          <a:p>
            <a:pPr indent="0" lvl="0" marL="0" rtl="0" algn="l">
              <a:lnSpc>
                <a:spcPct val="100000"/>
              </a:lnSpc>
              <a:spcBef>
                <a:spcPts val="0"/>
              </a:spcBef>
              <a:spcAft>
                <a:spcPts val="0"/>
              </a:spcAft>
              <a:buSzPts val="1400"/>
              <a:buNone/>
            </a:pPr>
            <a:br>
              <a:rPr lang="en-US"/>
            </a:br>
            <a:endParaRPr/>
          </a:p>
        </p:txBody>
      </p:sp>
      <p:sp>
        <p:nvSpPr>
          <p:cNvPr id="449" name="Google Shape;449;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 the STOP step-</a:t>
            </a:r>
            <a:endParaRPr/>
          </a:p>
          <a:p>
            <a:pPr indent="0" lvl="0" marL="0" rtl="0" algn="l">
              <a:lnSpc>
                <a:spcPct val="100000"/>
              </a:lnSpc>
              <a:spcBef>
                <a:spcPts val="0"/>
              </a:spcBef>
              <a:spcAft>
                <a:spcPts val="0"/>
              </a:spcAft>
              <a:buSzPts val="1400"/>
              <a:buNone/>
            </a:pPr>
            <a:r>
              <a:rPr lang="en-US"/>
              <a:t>You help the person to take a pause, and consider what problems are most urgent.</a:t>
            </a:r>
            <a:endParaRPr/>
          </a:p>
          <a:p>
            <a:pPr indent="0" lvl="0" marL="0" rtl="0" algn="l">
              <a:lnSpc>
                <a:spcPct val="100000"/>
              </a:lnSpc>
              <a:spcBef>
                <a:spcPts val="0"/>
              </a:spcBef>
              <a:spcAft>
                <a:spcPts val="0"/>
              </a:spcAft>
              <a:buSzPts val="1400"/>
              <a:buNone/>
            </a:pPr>
            <a:r>
              <a:rPr lang="en-US"/>
              <a:t>You can also help the person to use the circles of control, which you used in module 1, to identify and choose a problem which they can do something about. </a:t>
            </a:r>
            <a:endParaRPr/>
          </a:p>
        </p:txBody>
      </p:sp>
      <p:sp>
        <p:nvSpPr>
          <p:cNvPr id="462" name="Google Shape;462;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i="0" lang="en-US" sz="1200" u="none" strike="noStrike">
                <a:solidFill>
                  <a:schemeClr val="dk1"/>
                </a:solidFill>
                <a:latin typeface="Calibri"/>
                <a:ea typeface="Calibri"/>
                <a:cs typeface="Calibri"/>
                <a:sym typeface="Calibri"/>
              </a:rPr>
              <a:t>Welcome to the third module of Basic Psychosocial Skills for </a:t>
            </a:r>
            <a:r>
              <a:rPr lang="en-US"/>
              <a:t>frontline workers</a:t>
            </a:r>
            <a:r>
              <a:rPr b="0" i="0" lang="en-US" sz="1200" u="none" strike="noStrike">
                <a:solidFill>
                  <a:schemeClr val="dk1"/>
                </a:solidFill>
                <a:latin typeface="Calibri"/>
                <a:ea typeface="Calibri"/>
                <a:cs typeface="Calibri"/>
                <a:sym typeface="Calibri"/>
              </a:rPr>
              <a:t>. In this module we will be discussing ‘Offering Practical Support’. We will look at what kinds of needs people will have during a crisis situation and how you can offer practical support as a f</a:t>
            </a:r>
            <a:r>
              <a:rPr lang="en-US"/>
              <a:t>rontline worker</a:t>
            </a:r>
            <a:r>
              <a:rPr b="0" i="0" lang="en-US" sz="1200" u="none" strike="noStrike">
                <a:solidFill>
                  <a:schemeClr val="dk1"/>
                </a:solidFill>
                <a:latin typeface="Calibri"/>
                <a:ea typeface="Calibri"/>
                <a:cs typeface="Calibri"/>
                <a:sym typeface="Calibri"/>
              </a:rPr>
              <a:t>.</a:t>
            </a:r>
            <a:endParaRPr b="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50" name="Google Shape;15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 the THINK step,</a:t>
            </a:r>
            <a:endParaRPr/>
          </a:p>
          <a:p>
            <a:pPr indent="0" lvl="0" marL="0" rtl="0" algn="l">
              <a:lnSpc>
                <a:spcPct val="100000"/>
              </a:lnSpc>
              <a:spcBef>
                <a:spcPts val="0"/>
              </a:spcBef>
              <a:spcAft>
                <a:spcPts val="0"/>
              </a:spcAft>
              <a:buSzPts val="1400"/>
              <a:buNone/>
            </a:pPr>
            <a:r>
              <a:rPr lang="en-US"/>
              <a:t>Encourage the person to think of ways to manage the identified problem. </a:t>
            </a:r>
            <a:endParaRPr/>
          </a:p>
          <a:p>
            <a:pPr indent="0" lvl="0" marL="0" rtl="0" algn="l">
              <a:lnSpc>
                <a:spcPct val="100000"/>
              </a:lnSpc>
              <a:spcBef>
                <a:spcPts val="0"/>
              </a:spcBef>
              <a:spcAft>
                <a:spcPts val="0"/>
              </a:spcAft>
              <a:buSzPts val="1400"/>
              <a:buNone/>
            </a:pPr>
            <a:r>
              <a:rPr lang="en-US"/>
              <a:t>The following questions may help: </a:t>
            </a:r>
            <a:endParaRPr/>
          </a:p>
          <a:p>
            <a:pPr indent="-285750" lvl="0" marL="285750" rtl="0" algn="l">
              <a:lnSpc>
                <a:spcPct val="100000"/>
              </a:lnSpc>
              <a:spcBef>
                <a:spcPts val="0"/>
              </a:spcBef>
              <a:spcAft>
                <a:spcPts val="0"/>
              </a:spcAft>
              <a:buClr>
                <a:schemeClr val="dk1"/>
              </a:buClr>
              <a:buSzPts val="1200"/>
              <a:buFont typeface="Arial"/>
              <a:buChar char="•"/>
            </a:pPr>
            <a:r>
              <a:rPr lang="en-US"/>
              <a:t>What have you done in the past to overcome problems like this?</a:t>
            </a:r>
            <a:endParaRPr/>
          </a:p>
          <a:p>
            <a:pPr indent="-285750" lvl="0" marL="285750" rtl="0" algn="l">
              <a:lnSpc>
                <a:spcPct val="100000"/>
              </a:lnSpc>
              <a:spcBef>
                <a:spcPts val="0"/>
              </a:spcBef>
              <a:spcAft>
                <a:spcPts val="0"/>
              </a:spcAft>
              <a:buClr>
                <a:schemeClr val="dk1"/>
              </a:buClr>
              <a:buSzPts val="1200"/>
              <a:buFont typeface="Arial"/>
              <a:buChar char="•"/>
            </a:pPr>
            <a:r>
              <a:rPr lang="en-US"/>
              <a:t>What have you already tried doing?</a:t>
            </a:r>
            <a:endParaRPr/>
          </a:p>
          <a:p>
            <a:pPr indent="-285750" lvl="0" marL="285750" rtl="0" algn="l">
              <a:lnSpc>
                <a:spcPct val="100000"/>
              </a:lnSpc>
              <a:spcBef>
                <a:spcPts val="0"/>
              </a:spcBef>
              <a:spcAft>
                <a:spcPts val="0"/>
              </a:spcAft>
              <a:buClr>
                <a:schemeClr val="dk1"/>
              </a:buClr>
              <a:buSzPts val="1200"/>
              <a:buFont typeface="Arial"/>
              <a:buChar char="•"/>
            </a:pPr>
            <a:r>
              <a:rPr lang="en-US"/>
              <a:t>Is there someone who can help with managing this problem (e.g. friends, loved ones or organizations)?</a:t>
            </a:r>
            <a:endParaRPr/>
          </a:p>
          <a:p>
            <a:pPr indent="-285750" lvl="0" marL="285750" rtl="0" algn="l">
              <a:lnSpc>
                <a:spcPct val="100000"/>
              </a:lnSpc>
              <a:spcBef>
                <a:spcPts val="0"/>
              </a:spcBef>
              <a:spcAft>
                <a:spcPts val="0"/>
              </a:spcAft>
              <a:buClr>
                <a:schemeClr val="dk1"/>
              </a:buClr>
              <a:buSzPts val="1200"/>
              <a:buFont typeface="Arial"/>
              <a:buChar char="•"/>
            </a:pPr>
            <a:r>
              <a:rPr lang="en-US"/>
              <a:t>Do other people you know have similar problems? How have they managed? </a:t>
            </a:r>
            <a:endParaRPr/>
          </a:p>
        </p:txBody>
      </p:sp>
      <p:sp>
        <p:nvSpPr>
          <p:cNvPr id="476" name="Google Shape;476;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GO is the last step in helping others help themselves. </a:t>
            </a:r>
            <a:endParaRPr/>
          </a:p>
          <a:p>
            <a:pPr indent="0" lvl="0" marL="0" rtl="0" algn="l">
              <a:lnSpc>
                <a:spcPct val="100000"/>
              </a:lnSpc>
              <a:spcBef>
                <a:spcPts val="0"/>
              </a:spcBef>
              <a:spcAft>
                <a:spcPts val="0"/>
              </a:spcAft>
              <a:buSzPts val="1400"/>
              <a:buNone/>
            </a:pPr>
            <a:r>
              <a:rPr lang="en-US"/>
              <a:t>Here you Help the person to choose a way to manage the identified problem and try it out. </a:t>
            </a:r>
            <a:endParaRPr/>
          </a:p>
          <a:p>
            <a:pPr indent="0" lvl="0" marL="0" rtl="0" algn="l">
              <a:lnSpc>
                <a:spcPct val="100000"/>
              </a:lnSpc>
              <a:spcBef>
                <a:spcPts val="0"/>
              </a:spcBef>
              <a:spcAft>
                <a:spcPts val="0"/>
              </a:spcAft>
              <a:buSzPts val="1400"/>
              <a:buNone/>
            </a:pPr>
            <a:r>
              <a:rPr lang="en-US"/>
              <a:t>If it doesn’t work, encourage the person to try another solution. </a:t>
            </a:r>
            <a:endParaRPr/>
          </a:p>
          <a:p>
            <a:pPr indent="0" lvl="0" marL="0" rtl="0" algn="l">
              <a:lnSpc>
                <a:spcPct val="100000"/>
              </a:lnSpc>
              <a:spcBef>
                <a:spcPts val="0"/>
              </a:spcBef>
              <a:spcAft>
                <a:spcPts val="0"/>
              </a:spcAft>
              <a:buSzPts val="1400"/>
              <a:buNone/>
            </a:pPr>
            <a:r>
              <a:rPr lang="en-US"/>
              <a:t>You could also accompany the person to access additional resource if needed</a:t>
            </a:r>
            <a:endParaRPr/>
          </a:p>
          <a:p>
            <a:pPr indent="0" lvl="0" marL="0" rtl="0" algn="l">
              <a:lnSpc>
                <a:spcPct val="100000"/>
              </a:lnSpc>
              <a:spcBef>
                <a:spcPts val="0"/>
              </a:spcBef>
              <a:spcAft>
                <a:spcPts val="0"/>
              </a:spcAft>
              <a:buSzPts val="1400"/>
              <a:buNone/>
            </a:pPr>
            <a:r>
              <a:t/>
            </a:r>
            <a:endParaRPr/>
          </a:p>
        </p:txBody>
      </p:sp>
      <p:sp>
        <p:nvSpPr>
          <p:cNvPr id="490" name="Google Shape;490;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2" name="Google Shape;502;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Case Study</a:t>
            </a:r>
            <a:endParaRPr/>
          </a:p>
        </p:txBody>
      </p:sp>
      <p:sp>
        <p:nvSpPr>
          <p:cNvPr id="503" name="Google Shape;503;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3" name="Google Shape;513;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extLst>
                  <a:ext uri="http://customooxmlschemas.google.com/">
                    <go:slidesCustomData xmlns:go="http://customooxmlschemas.google.com/" textRoundtripDataId="1"/>
                  </a:ext>
                </a:extLst>
              </a:rPr>
              <a:t> Pasaw’s case illustrates what has been discussed so far in module </a:t>
            </a:r>
            <a:r>
              <a:rPr lang="en-US"/>
              <a:t>three how to support people affected by crisis situations by addressing thor basic and particular needs. </a:t>
            </a:r>
            <a:endParaRPr/>
          </a:p>
          <a:p>
            <a:pPr indent="0" lvl="0" marL="0" rtl="0" algn="l">
              <a:lnSpc>
                <a:spcPct val="100000"/>
              </a:lnSpc>
              <a:spcBef>
                <a:spcPts val="0"/>
              </a:spcBef>
              <a:spcAft>
                <a:spcPts val="0"/>
              </a:spcAft>
              <a:buSzPts val="1400"/>
              <a:buNone/>
            </a:pPr>
            <a:r>
              <a:t/>
            </a:r>
            <a:endParaRPr/>
          </a:p>
        </p:txBody>
      </p:sp>
      <p:sp>
        <p:nvSpPr>
          <p:cNvPr id="514" name="Google Shape;514;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1" name="Google Shape;521;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Clr>
                <a:schemeClr val="dk1"/>
              </a:buClr>
              <a:buSzPts val="1200"/>
              <a:buFont typeface="Calibri"/>
              <a:buNone/>
            </a:pPr>
            <a:r>
              <a:rPr lang="en-US"/>
              <a:t>Pasaw is a counsellor, who works in a crowded community. one of the residents, Aung Bo, is an elderly man who lives by himself during the Covid-19 pandemic. </a:t>
            </a:r>
            <a:br>
              <a:rPr lang="en-US"/>
            </a:br>
            <a:br>
              <a:rPr lang="en-US"/>
            </a:br>
            <a:r>
              <a:rPr lang="en-US"/>
              <a:t>Pasaw telephones him and asks how he is doing. Aung Bo says he has not been able to get outside to buy the medicine he normally takes for his hypertension. </a:t>
            </a:r>
            <a:endParaRPr/>
          </a:p>
          <a:p>
            <a:pPr indent="0" lvl="0" marL="0" marR="0" rtl="0" algn="l">
              <a:lnSpc>
                <a:spcPct val="100000"/>
              </a:lnSpc>
              <a:spcBef>
                <a:spcPts val="0"/>
              </a:spcBef>
              <a:spcAft>
                <a:spcPts val="0"/>
              </a:spcAft>
              <a:buClr>
                <a:schemeClr val="dk1"/>
              </a:buClr>
              <a:buSzPts val="1200"/>
              <a:buFont typeface="Calibri"/>
              <a:buNone/>
            </a:pPr>
            <a:r>
              <a:rPr lang="en-US"/>
              <a:t>Pasaw suggests that she could go to the pharmacy and buy Aung Bo’s medicine when she goes to the shops to buy food. They decide on a safe place just outside Aung Bo's door where he can leave money and prescription and Pasaw can leave the medicine. </a:t>
            </a:r>
            <a:br>
              <a:rPr lang="en-US"/>
            </a:br>
            <a:br>
              <a:rPr lang="en-US"/>
            </a:br>
            <a:r>
              <a:rPr lang="en-US"/>
              <a:t>In that way, they do not have to come into physical contact with each other. Pasaw ensures that she wears her mask and gloves when buying and delivering the medicines to Aung Bo.</a:t>
            </a:r>
            <a:br>
              <a:rPr lang="en-US"/>
            </a:b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522" name="Google Shape;522;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11817973aa1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7" name="Google Shape;527;g11817973aa1_0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Case Study</a:t>
            </a:r>
            <a:endParaRPr/>
          </a:p>
        </p:txBody>
      </p:sp>
      <p:sp>
        <p:nvSpPr>
          <p:cNvPr id="528" name="Google Shape;528;g11817973aa1_0_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8" name="Google Shape;538;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Lets look at how Mo Nyo  is supporting to use the Stop-Think-Go method.</a:t>
            </a:r>
            <a:endParaRPr/>
          </a:p>
          <a:p>
            <a:pPr indent="0" lvl="0" marL="0" rtl="0" algn="l">
              <a:lnSpc>
                <a:spcPct val="100000"/>
              </a:lnSpc>
              <a:spcBef>
                <a:spcPts val="0"/>
              </a:spcBef>
              <a:spcAft>
                <a:spcPts val="0"/>
              </a:spcAft>
              <a:buSzPts val="1400"/>
              <a:buNone/>
            </a:pPr>
            <a:r>
              <a:t/>
            </a:r>
            <a:endParaRPr/>
          </a:p>
        </p:txBody>
      </p:sp>
      <p:sp>
        <p:nvSpPr>
          <p:cNvPr id="539" name="Google Shape;539;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6" name="Google Shape;546;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Zaw Win seems to be overwhelmed by his problems. Mo Nyo is supporting him. </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US"/>
              <a:t>The STOP step</a:t>
            </a:r>
            <a:r>
              <a:rPr lang="en-US"/>
              <a:t>: Mo Nyo helps Zaw Win to identify his two most urgent problems. He repeats them to check that he has understood: “Worries about feeding your family and worried about your wife contracting COVID-19”. ”. </a:t>
            </a:r>
            <a:r>
              <a:rPr lang="en-US">
                <a:extLst>
                  <a:ext uri="http://customooxmlschemas.google.com/">
                    <go:slidesCustomData xmlns:go="http://customooxmlschemas.google.com/" textRoundtripDataId="3"/>
                  </a:ext>
                </a:extLst>
              </a:rPr>
              <a:t>To help Zaw Win choose one problem, Mo Nyo asks, “Is there anything you can do about this?” </a:t>
            </a:r>
            <a:r>
              <a:rPr lang="en-US"/>
              <a:t>Zaw Win decides that he can do something about both of his problems. He decides, however, that feeding his family is the first priority.</a:t>
            </a:r>
            <a:endParaRPr/>
          </a:p>
          <a:p>
            <a:pPr indent="0" lvl="0" marL="0" rtl="0" algn="l">
              <a:lnSpc>
                <a:spcPct val="100000"/>
              </a:lnSpc>
              <a:spcBef>
                <a:spcPts val="0"/>
              </a:spcBef>
              <a:spcAft>
                <a:spcPts val="0"/>
              </a:spcAft>
              <a:buSzPts val="1400"/>
              <a:buNone/>
            </a:pPr>
            <a:r>
              <a:t/>
            </a:r>
            <a:endParaRPr/>
          </a:p>
          <a:p>
            <a:pPr indent="-285750" lvl="0" marL="285750" rtl="0" algn="l">
              <a:lnSpc>
                <a:spcPct val="100000"/>
              </a:lnSpc>
              <a:spcBef>
                <a:spcPts val="0"/>
              </a:spcBef>
              <a:spcAft>
                <a:spcPts val="0"/>
              </a:spcAft>
              <a:buClr>
                <a:schemeClr val="dk1"/>
              </a:buClr>
              <a:buSzPts val="1200"/>
              <a:buFont typeface="Arial"/>
              <a:buChar char="•"/>
            </a:pPr>
            <a:r>
              <a:rPr b="1" lang="en-US"/>
              <a:t>The THINK step</a:t>
            </a:r>
            <a:r>
              <a:rPr lang="en-US"/>
              <a:t>: Mo Nyo asks Zaw Win to think of all the possible ways to feed his family. </a:t>
            </a:r>
            <a:endParaRPr/>
          </a:p>
          <a:p>
            <a:pPr indent="0" lvl="0" marL="0" rtl="0" algn="l">
              <a:lnSpc>
                <a:spcPct val="100000"/>
              </a:lnSpc>
              <a:spcBef>
                <a:spcPts val="0"/>
              </a:spcBef>
              <a:spcAft>
                <a:spcPts val="0"/>
              </a:spcAft>
              <a:buSzPts val="1400"/>
              <a:buNone/>
            </a:pPr>
            <a:r>
              <a:rPr lang="en-US"/>
              <a:t>He tells him that he can suggest any solutions, even if they are silly or unrealistic. Zaw Win struggles to begin with, so he talks with his wife, who helps him think of solutions. Together, they think of the following options:</a:t>
            </a:r>
            <a:endParaRPr/>
          </a:p>
          <a:p>
            <a:pPr indent="0" lvl="0" marL="0" rtl="0" algn="l">
              <a:lnSpc>
                <a:spcPct val="100000"/>
              </a:lnSpc>
              <a:spcBef>
                <a:spcPts val="0"/>
              </a:spcBef>
              <a:spcAft>
                <a:spcPts val="0"/>
              </a:spcAft>
              <a:buSzPts val="1400"/>
              <a:buNone/>
            </a:pPr>
            <a:r>
              <a:rPr lang="en-US"/>
              <a:t>Beg for food / Begin growing their own food / Contact a local NGO or food bank / Offer to exchange food with neighbours in return for his work. </a:t>
            </a:r>
            <a:endParaRPr/>
          </a:p>
          <a:p>
            <a:pPr indent="0" lvl="0" marL="0" rtl="0" algn="l">
              <a:lnSpc>
                <a:spcPct val="100000"/>
              </a:lnSpc>
              <a:spcBef>
                <a:spcPts val="0"/>
              </a:spcBef>
              <a:spcAft>
                <a:spcPts val="0"/>
              </a:spcAft>
              <a:buSzPts val="1400"/>
              <a:buNone/>
            </a:pPr>
            <a:r>
              <a:t/>
            </a:r>
            <a:endParaRPr/>
          </a:p>
        </p:txBody>
      </p:sp>
      <p:sp>
        <p:nvSpPr>
          <p:cNvPr id="547" name="Google Shape;547;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4" name="Google Shape;554;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In the GO step</a:t>
            </a:r>
            <a:r>
              <a:rPr lang="en-US"/>
              <a:t>: Mo Nyo asks Zaw Win to choose one solution from the list to try out. Zaw Win has some seeds and would like to grow his own food; however, this will take time.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Begging for food could put Zaw Win at increased risk of infection. Zaw Win decides to contact a local NGO for food immediately and to begin growing some vegetables in his garden for the future. If he cannot get food help from the NGO, then he will come back to the list of solutions. Mo Nyo gives Zaw Win the NGO’s number to call them.</a:t>
            </a:r>
            <a:endParaRPr/>
          </a:p>
          <a:p>
            <a:pPr indent="0" lvl="0" marL="0" rtl="0" algn="l">
              <a:lnSpc>
                <a:spcPct val="100000"/>
              </a:lnSpc>
              <a:spcBef>
                <a:spcPts val="0"/>
              </a:spcBef>
              <a:spcAft>
                <a:spcPts val="0"/>
              </a:spcAft>
              <a:buClr>
                <a:schemeClr val="dk1"/>
              </a:buClr>
              <a:buSzPts val="1400"/>
              <a:buFont typeface="Arial"/>
              <a:buNone/>
            </a:pPr>
            <a:r>
              <a:t/>
            </a:r>
            <a:endParaRPr/>
          </a:p>
        </p:txBody>
      </p:sp>
      <p:sp>
        <p:nvSpPr>
          <p:cNvPr id="555" name="Google Shape;555;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1" name="Google Shape;561;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Thank you! You have completed module 3 of Basic Psychosocial skills for first responders in Myanmar. In this module we discussed ‘Helping People in Specific Situations’. We have looked at what kinds of needs people will have during a crisis situation and how you can offer practical support as a frontline worker.</a:t>
            </a:r>
            <a:endParaRPr/>
          </a:p>
          <a:p>
            <a:pPr indent="0" lvl="0" marL="0" rtl="0" algn="l">
              <a:lnSpc>
                <a:spcPct val="100000"/>
              </a:lnSpc>
              <a:spcBef>
                <a:spcPts val="0"/>
              </a:spcBef>
              <a:spcAft>
                <a:spcPts val="0"/>
              </a:spcAft>
              <a:buSzPts val="1400"/>
              <a:buNone/>
            </a:pPr>
            <a:r>
              <a:rPr lang="en-US"/>
              <a:t>We hope you have enjoyed this module. Please take the evaluation for module 3 and then continue to module 4</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562" name="Google Shape;562;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 name="Google Shape;157;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 any crisis situation, people who are affected will also have different needs. Some of the needs that they may have are:</a:t>
            </a:r>
            <a:endParaRPr/>
          </a:p>
          <a:p>
            <a:pPr indent="0" lvl="0" marL="0" rtl="0" algn="l">
              <a:lnSpc>
                <a:spcPct val="100000"/>
              </a:lnSpc>
              <a:spcBef>
                <a:spcPts val="0"/>
              </a:spcBef>
              <a:spcAft>
                <a:spcPts val="0"/>
              </a:spcAft>
              <a:buSzPts val="1400"/>
              <a:buNone/>
            </a:pPr>
            <a:br>
              <a:rPr lang="en-US"/>
            </a:br>
            <a:endParaRPr/>
          </a:p>
        </p:txBody>
      </p:sp>
      <p:sp>
        <p:nvSpPr>
          <p:cNvPr id="158" name="Google Shape;158;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Information related to the crisis can be helpful for them Information related to the crisis (e.g. relief efforts, access to services, how to keep themselves safe, updates for the local area, impact on work, maintaining good health during the crisis, positive coping methods, their legal rights et.)</a:t>
            </a:r>
            <a:endParaRPr/>
          </a:p>
        </p:txBody>
      </p:sp>
      <p:sp>
        <p:nvSpPr>
          <p:cNvPr id="167" name="Google Shape;167;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Accessing food, other essential items and essential services due to the impact of the crisis</a:t>
            </a:r>
            <a:endParaRPr/>
          </a:p>
        </p:txBody>
      </p:sp>
      <p:sp>
        <p:nvSpPr>
          <p:cNvPr id="177" name="Google Shape;177;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Access to perform final rituals when someone has died. </a:t>
            </a:r>
            <a:endParaRPr/>
          </a:p>
          <a:p>
            <a:pPr indent="0" lvl="0" marL="0" rtl="0" algn="l">
              <a:lnSpc>
                <a:spcPct val="100000"/>
              </a:lnSpc>
              <a:spcBef>
                <a:spcPts val="0"/>
              </a:spcBef>
              <a:spcAft>
                <a:spcPts val="0"/>
              </a:spcAft>
              <a:buSzPts val="1400"/>
              <a:buNone/>
            </a:pPr>
            <a:r>
              <a:t/>
            </a:r>
            <a:endParaRPr/>
          </a:p>
        </p:txBody>
      </p:sp>
      <p:sp>
        <p:nvSpPr>
          <p:cNvPr id="187" name="Google Shape;187;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And ways to ensure that dependents (e.g. children) are looked after if the main caregiver is unable to care for them because of the crisis (eg. Missing, in hospital or isolation.)</a:t>
            </a:r>
            <a:endParaRPr/>
          </a:p>
          <a:p>
            <a:pPr indent="0" lvl="0" marL="0" rtl="0" algn="l">
              <a:lnSpc>
                <a:spcPct val="100000"/>
              </a:lnSpc>
              <a:spcBef>
                <a:spcPts val="0"/>
              </a:spcBef>
              <a:spcAft>
                <a:spcPts val="0"/>
              </a:spcAft>
              <a:buSzPts val="1400"/>
              <a:buNone/>
            </a:pPr>
            <a:br>
              <a:rPr lang="en-US"/>
            </a:b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96" name="Google Shape;196;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5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5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8" name="Google Shape;18;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6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6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6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6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6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6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0" name="Shape 90"/>
        <p:cNvGrpSpPr/>
        <p:nvPr/>
      </p:nvGrpSpPr>
      <p:grpSpPr>
        <a:xfrm>
          <a:off x="0" y="0"/>
          <a:ext cx="0" cy="0"/>
          <a:chOff x="0" y="0"/>
          <a:chExt cx="0" cy="0"/>
        </a:xfrm>
      </p:grpSpPr>
      <p:sp>
        <p:nvSpPr>
          <p:cNvPr descr="Tag=AccentColor&#10;Flavor=Light&#10;Target=FillAndLine" id="91" name="Google Shape;91;p54"/>
          <p:cNvSpPr/>
          <p:nvPr/>
        </p:nvSpPr>
        <p:spPr>
          <a:xfrm>
            <a:off x="838200" y="4736883"/>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dk1"/>
          </a:solidFill>
          <a:ln cap="rnd"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92" name="Google Shape;92;p54"/>
          <p:cNvSpPr txBox="1"/>
          <p:nvPr>
            <p:ph type="ctrTitle"/>
          </p:nvPr>
        </p:nvSpPr>
        <p:spPr>
          <a:xfrm>
            <a:off x="841248" y="448056"/>
            <a:ext cx="10515600" cy="406908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dk1"/>
              </a:buClr>
              <a:buSzPts val="9600"/>
              <a:buFont typeface="Arial"/>
              <a:buNone/>
              <a:defRPr sz="9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54"/>
          <p:cNvSpPr txBox="1"/>
          <p:nvPr>
            <p:ph idx="1" type="subTitle"/>
          </p:nvPr>
        </p:nvSpPr>
        <p:spPr>
          <a:xfrm>
            <a:off x="841248" y="4983480"/>
            <a:ext cx="10515600" cy="1124712"/>
          </a:xfrm>
          <a:prstGeom prst="rect">
            <a:avLst/>
          </a:prstGeom>
          <a:noFill/>
          <a:ln>
            <a:noFill/>
          </a:ln>
        </p:spPr>
        <p:txBody>
          <a:bodyPr anchorCtr="0" anchor="t" bIns="45700" lIns="91425" spcFirstLastPara="1" rIns="91425" wrap="square" tIns="45700">
            <a:normAutofit/>
          </a:bodyPr>
          <a:lstStyle>
            <a:lvl1pPr lvl="0" algn="l">
              <a:lnSpc>
                <a:spcPct val="110000"/>
              </a:lnSpc>
              <a:spcBef>
                <a:spcPts val="1000"/>
              </a:spcBef>
              <a:spcAft>
                <a:spcPts val="0"/>
              </a:spcAft>
              <a:buClr>
                <a:schemeClr val="dk1"/>
              </a:buClr>
              <a:buSzPts val="2800"/>
              <a:buNone/>
              <a:defRPr sz="2800"/>
            </a:lvl1pPr>
            <a:lvl2pPr lvl="1" algn="ctr">
              <a:lnSpc>
                <a:spcPct val="110000"/>
              </a:lnSpc>
              <a:spcBef>
                <a:spcPts val="500"/>
              </a:spcBef>
              <a:spcAft>
                <a:spcPts val="0"/>
              </a:spcAft>
              <a:buClr>
                <a:schemeClr val="dk1"/>
              </a:buClr>
              <a:buSzPts val="2000"/>
              <a:buNone/>
              <a:defRPr sz="2000"/>
            </a:lvl2pPr>
            <a:lvl3pPr lvl="2" algn="ctr">
              <a:lnSpc>
                <a:spcPct val="110000"/>
              </a:lnSpc>
              <a:spcBef>
                <a:spcPts val="500"/>
              </a:spcBef>
              <a:spcAft>
                <a:spcPts val="0"/>
              </a:spcAft>
              <a:buClr>
                <a:schemeClr val="dk1"/>
              </a:buClr>
              <a:buSzPts val="1800"/>
              <a:buNone/>
              <a:defRPr sz="1800"/>
            </a:lvl3pPr>
            <a:lvl4pPr lvl="3" algn="ctr">
              <a:lnSpc>
                <a:spcPct val="110000"/>
              </a:lnSpc>
              <a:spcBef>
                <a:spcPts val="500"/>
              </a:spcBef>
              <a:spcAft>
                <a:spcPts val="0"/>
              </a:spcAft>
              <a:buClr>
                <a:schemeClr val="dk1"/>
              </a:buClr>
              <a:buSzPts val="1600"/>
              <a:buNone/>
              <a:defRPr sz="1600"/>
            </a:lvl4pPr>
            <a:lvl5pPr lvl="4" algn="ctr">
              <a:lnSpc>
                <a:spcPct val="11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4" name="Google Shape;94;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3" name="Shape 103"/>
        <p:cNvGrpSpPr/>
        <p:nvPr/>
      </p:nvGrpSpPr>
      <p:grpSpPr>
        <a:xfrm>
          <a:off x="0" y="0"/>
          <a:ext cx="0" cy="0"/>
          <a:chOff x="0" y="0"/>
          <a:chExt cx="0" cy="0"/>
        </a:xfrm>
      </p:grpSpPr>
      <p:sp>
        <p:nvSpPr>
          <p:cNvPr descr="Tag=AccentColor&#10;Flavor=Light&#10;Target=FillAndLine" id="104" name="Google Shape;104;p56"/>
          <p:cNvSpPr/>
          <p:nvPr/>
        </p:nvSpPr>
        <p:spPr>
          <a:xfrm>
            <a:off x="838200" y="4736883"/>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lt1"/>
          </a:solidFill>
          <a:ln cap="rnd"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5" name="Google Shape;105;p56"/>
          <p:cNvSpPr txBox="1"/>
          <p:nvPr>
            <p:ph type="ctrTitle"/>
          </p:nvPr>
        </p:nvSpPr>
        <p:spPr>
          <a:xfrm>
            <a:off x="841248" y="448056"/>
            <a:ext cx="10515600" cy="406908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9600"/>
              <a:buFont typeface="Arial"/>
              <a:buNone/>
              <a:defRPr sz="9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56"/>
          <p:cNvSpPr txBox="1"/>
          <p:nvPr>
            <p:ph idx="1" type="subTitle"/>
          </p:nvPr>
        </p:nvSpPr>
        <p:spPr>
          <a:xfrm>
            <a:off x="841248" y="4983480"/>
            <a:ext cx="10515600" cy="1124712"/>
          </a:xfrm>
          <a:prstGeom prst="rect">
            <a:avLst/>
          </a:prstGeom>
          <a:noFill/>
          <a:ln>
            <a:noFill/>
          </a:ln>
        </p:spPr>
        <p:txBody>
          <a:bodyPr anchorCtr="0" anchor="t" bIns="45700" lIns="91425" spcFirstLastPara="1" rIns="91425" wrap="square" tIns="45700">
            <a:normAutofit/>
          </a:bodyPr>
          <a:lstStyle>
            <a:lvl1pPr lvl="0" algn="l">
              <a:lnSpc>
                <a:spcPct val="110000"/>
              </a:lnSpc>
              <a:spcBef>
                <a:spcPts val="1000"/>
              </a:spcBef>
              <a:spcAft>
                <a:spcPts val="0"/>
              </a:spcAft>
              <a:buClr>
                <a:schemeClr val="lt1"/>
              </a:buClr>
              <a:buSzPts val="2800"/>
              <a:buNone/>
              <a:defRPr sz="2800"/>
            </a:lvl1pPr>
            <a:lvl2pPr lvl="1" algn="ctr">
              <a:lnSpc>
                <a:spcPct val="110000"/>
              </a:lnSpc>
              <a:spcBef>
                <a:spcPts val="500"/>
              </a:spcBef>
              <a:spcAft>
                <a:spcPts val="0"/>
              </a:spcAft>
              <a:buClr>
                <a:schemeClr val="lt1"/>
              </a:buClr>
              <a:buSzPts val="2000"/>
              <a:buNone/>
              <a:defRPr sz="2000"/>
            </a:lvl2pPr>
            <a:lvl3pPr lvl="2" algn="ctr">
              <a:lnSpc>
                <a:spcPct val="110000"/>
              </a:lnSpc>
              <a:spcBef>
                <a:spcPts val="500"/>
              </a:spcBef>
              <a:spcAft>
                <a:spcPts val="0"/>
              </a:spcAft>
              <a:buClr>
                <a:schemeClr val="lt1"/>
              </a:buClr>
              <a:buSzPts val="1800"/>
              <a:buNone/>
              <a:defRPr sz="1800"/>
            </a:lvl3pPr>
            <a:lvl4pPr lvl="3" algn="ctr">
              <a:lnSpc>
                <a:spcPct val="110000"/>
              </a:lnSpc>
              <a:spcBef>
                <a:spcPts val="500"/>
              </a:spcBef>
              <a:spcAft>
                <a:spcPts val="0"/>
              </a:spcAft>
              <a:buClr>
                <a:schemeClr val="lt1"/>
              </a:buClr>
              <a:buSzPts val="1600"/>
              <a:buNone/>
              <a:defRPr sz="1600"/>
            </a:lvl4pPr>
            <a:lvl5pPr lvl="4" algn="ctr">
              <a:lnSpc>
                <a:spcPct val="11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107" name="Google Shape;107;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6" name="Shape 116"/>
        <p:cNvGrpSpPr/>
        <p:nvPr/>
      </p:nvGrpSpPr>
      <p:grpSpPr>
        <a:xfrm>
          <a:off x="0" y="0"/>
          <a:ext cx="0" cy="0"/>
          <a:chOff x="0" y="0"/>
          <a:chExt cx="0" cy="0"/>
        </a:xfrm>
      </p:grpSpPr>
      <p:sp>
        <p:nvSpPr>
          <p:cNvPr id="117" name="Google Shape;117;p5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5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p:txBody>
      </p:sp>
      <p:sp>
        <p:nvSpPr>
          <p:cNvPr id="119" name="Google Shape;119;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5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5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4" name="Google Shape;24;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 name="Shape 27"/>
        <p:cNvGrpSpPr/>
        <p:nvPr/>
      </p:nvGrpSpPr>
      <p:grpSpPr>
        <a:xfrm>
          <a:off x="0" y="0"/>
          <a:ext cx="0" cy="0"/>
          <a:chOff x="0" y="0"/>
          <a:chExt cx="0" cy="0"/>
        </a:xfrm>
      </p:grpSpPr>
      <p:sp>
        <p:nvSpPr>
          <p:cNvPr id="28" name="Google Shape;28;p5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5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6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6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6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6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6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6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6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6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6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6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6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6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65"/>
          <p:cNvSpPr/>
          <p:nvPr>
            <p:ph idx="2" type="pic"/>
          </p:nvPr>
        </p:nvSpPr>
        <p:spPr>
          <a:xfrm>
            <a:off x="5183188" y="987425"/>
            <a:ext cx="6172200" cy="4873625"/>
          </a:xfrm>
          <a:prstGeom prst="rect">
            <a:avLst/>
          </a:prstGeom>
          <a:noFill/>
          <a:ln>
            <a:noFill/>
          </a:ln>
        </p:spPr>
      </p:sp>
      <p:sp>
        <p:nvSpPr>
          <p:cNvPr id="68" name="Google Shape;68;p6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4.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1.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5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p5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100000"/>
              </a:lnSpc>
              <a:spcBef>
                <a:spcPts val="0"/>
              </a:spcBef>
              <a:spcAft>
                <a:spcPts val="0"/>
              </a:spcAft>
              <a:buClr>
                <a:schemeClr val="dk1"/>
              </a:buClr>
              <a:buSzPts val="5400"/>
              <a:buFont typeface="Arial"/>
              <a:buNone/>
              <a:defRPr b="0" i="0" sz="5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6" name="Google Shape;86;p5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10000"/>
              </a:lnSpc>
              <a:spcBef>
                <a:spcPts val="100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10000"/>
              </a:lnSpc>
              <a:spcBef>
                <a:spcPts val="5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1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1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1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7" name="Google Shape;87;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6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8" name="Google Shape;88;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6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9" name="Google Shape;89;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7" name="Shape 97"/>
        <p:cNvGrpSpPr/>
        <p:nvPr/>
      </p:nvGrpSpPr>
      <p:grpSpPr>
        <a:xfrm>
          <a:off x="0" y="0"/>
          <a:ext cx="0" cy="0"/>
          <a:chOff x="0" y="0"/>
          <a:chExt cx="0" cy="0"/>
        </a:xfrm>
      </p:grpSpPr>
      <p:sp>
        <p:nvSpPr>
          <p:cNvPr id="98" name="Google Shape;98;p5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100000"/>
              </a:lnSpc>
              <a:spcBef>
                <a:spcPts val="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9" name="Google Shape;99;p5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10000"/>
              </a:lnSpc>
              <a:spcBef>
                <a:spcPts val="1000"/>
              </a:spcBef>
              <a:spcAft>
                <a:spcPts val="0"/>
              </a:spcAft>
              <a:buClr>
                <a:schemeClr val="lt1"/>
              </a:buClr>
              <a:buSzPts val="3200"/>
              <a:buFont typeface="Arial"/>
              <a:buChar char="•"/>
              <a:defRPr b="0" i="0" sz="3200" u="none" cap="none" strike="noStrike">
                <a:solidFill>
                  <a:schemeClr val="lt1"/>
                </a:solidFill>
                <a:latin typeface="Arial"/>
                <a:ea typeface="Arial"/>
                <a:cs typeface="Arial"/>
                <a:sym typeface="Arial"/>
              </a:defRPr>
            </a:lvl1pPr>
            <a:lvl2pPr indent="-406400" lvl="1" marL="914400" marR="0" rtl="0" algn="l">
              <a:lnSpc>
                <a:spcPct val="110000"/>
              </a:lnSpc>
              <a:spcBef>
                <a:spcPts val="5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2pPr>
            <a:lvl3pPr indent="-381000" lvl="2" marL="1371600" marR="0" rtl="0" algn="l">
              <a:lnSpc>
                <a:spcPct val="110000"/>
              </a:lnSpc>
              <a:spcBef>
                <a:spcPts val="500"/>
              </a:spcBef>
              <a:spcAft>
                <a:spcPts val="0"/>
              </a:spcAft>
              <a:buClr>
                <a:schemeClr val="lt1"/>
              </a:buClr>
              <a:buSzPts val="2400"/>
              <a:buFont typeface="Arial"/>
              <a:buChar char="•"/>
              <a:defRPr b="0" i="0" sz="2400" u="none" cap="none" strike="noStrike">
                <a:solidFill>
                  <a:schemeClr val="lt1"/>
                </a:solidFill>
                <a:latin typeface="Arial"/>
                <a:ea typeface="Arial"/>
                <a:cs typeface="Arial"/>
                <a:sym typeface="Arial"/>
              </a:defRPr>
            </a:lvl3pPr>
            <a:lvl4pPr indent="-355600" lvl="3" marL="1828800" marR="0" rtl="0" algn="l">
              <a:lnSpc>
                <a:spcPct val="11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4pPr>
            <a:lvl5pPr indent="-355600" lvl="4" marL="2286000" marR="0" rtl="0" algn="l">
              <a:lnSpc>
                <a:spcPct val="110000"/>
              </a:lnSpc>
              <a:spcBef>
                <a:spcPts val="500"/>
              </a:spcBef>
              <a:spcAft>
                <a:spcPts val="0"/>
              </a:spcAft>
              <a:buClr>
                <a:schemeClr val="lt1"/>
              </a:buClr>
              <a:buSzPts val="2000"/>
              <a:buFont typeface="Arial"/>
              <a:buChar char="•"/>
              <a:defRPr b="0" i="0" sz="2000" u="none" cap="none" strike="noStrike">
                <a:solidFill>
                  <a:schemeClr val="lt1"/>
                </a:solidFill>
                <a:latin typeface="Arial"/>
                <a:ea typeface="Arial"/>
                <a:cs typeface="Arial"/>
                <a:sym typeface="Arial"/>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9pPr>
          </a:lstStyle>
          <a:p/>
        </p:txBody>
      </p:sp>
      <p:sp>
        <p:nvSpPr>
          <p:cNvPr id="100" name="Google Shape;100;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9pPr>
          </a:lstStyle>
          <a:p/>
        </p:txBody>
      </p:sp>
      <p:sp>
        <p:nvSpPr>
          <p:cNvPr id="101" name="Google Shape;101;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Arial"/>
                <a:ea typeface="Arial"/>
                <a:cs typeface="Arial"/>
                <a:sym typeface="Arial"/>
              </a:defRPr>
            </a:lvl9pPr>
          </a:lstStyle>
          <a:p/>
        </p:txBody>
      </p:sp>
      <p:sp>
        <p:nvSpPr>
          <p:cNvPr id="102" name="Google Shape;102;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600"/>
              <a:buFont typeface="Arial"/>
              <a:buNone/>
              <a:defRPr b="0" i="0" sz="1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3"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10" name="Shape 110"/>
        <p:cNvGrpSpPr/>
        <p:nvPr/>
      </p:nvGrpSpPr>
      <p:grpSpPr>
        <a:xfrm>
          <a:off x="0" y="0"/>
          <a:ext cx="0" cy="0"/>
          <a:chOff x="0" y="0"/>
          <a:chExt cx="0" cy="0"/>
        </a:xfrm>
      </p:grpSpPr>
      <p:sp>
        <p:nvSpPr>
          <p:cNvPr id="111" name="Google Shape;111;p5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2" name="Google Shape;112;p5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113" name="Google Shape;113;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114" name="Google Shape;114;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115" name="Google Shape;115;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5"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3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1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3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3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4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38.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37.png"/><Relationship Id="rId4" Type="http://schemas.openxmlformats.org/officeDocument/2006/relationships/image" Target="../media/image35.png"/><Relationship Id="rId5"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42.png"/><Relationship Id="rId4" Type="http://schemas.openxmlformats.org/officeDocument/2006/relationships/image" Target="../media/image52.png"/><Relationship Id="rId5"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4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42.png"/><Relationship Id="rId4" Type="http://schemas.openxmlformats.org/officeDocument/2006/relationships/image" Target="../media/image52.png"/><Relationship Id="rId5" Type="http://schemas.openxmlformats.org/officeDocument/2006/relationships/image" Target="../media/image3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4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48.png"/><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4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1"/>
          <p:cNvSpPr txBox="1"/>
          <p:nvPr>
            <p:ph type="title"/>
          </p:nvPr>
        </p:nvSpPr>
        <p:spPr>
          <a:xfrm>
            <a:off x="831850" y="425938"/>
            <a:ext cx="7309827" cy="251069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02060"/>
              </a:buClr>
              <a:buSzPts val="6600"/>
              <a:buFont typeface="Calibri"/>
              <a:buNone/>
            </a:pPr>
            <a:r>
              <a:rPr b="1" lang="en-US" sz="6600">
                <a:solidFill>
                  <a:srgbClr val="002060"/>
                </a:solidFill>
                <a:latin typeface="Calibri"/>
                <a:ea typeface="Calibri"/>
                <a:cs typeface="Calibri"/>
                <a:sym typeface="Calibri"/>
              </a:rPr>
              <a:t>Basic Psychosocial Skills + </a:t>
            </a:r>
            <a:endParaRPr/>
          </a:p>
        </p:txBody>
      </p:sp>
      <p:sp>
        <p:nvSpPr>
          <p:cNvPr id="128" name="Google Shape;128;p1"/>
          <p:cNvSpPr txBox="1"/>
          <p:nvPr>
            <p:ph idx="1" type="body"/>
          </p:nvPr>
        </p:nvSpPr>
        <p:spPr>
          <a:xfrm>
            <a:off x="831850" y="2936631"/>
            <a:ext cx="10515600" cy="3153019"/>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rgbClr val="595959"/>
              </a:buClr>
              <a:buSzPts val="2800"/>
              <a:buNone/>
            </a:pPr>
            <a:r>
              <a:rPr b="1" lang="en-US" sz="3400">
                <a:solidFill>
                  <a:srgbClr val="595959"/>
                </a:solidFill>
              </a:rPr>
              <a:t>A short course for frontline workers in Myanmar </a:t>
            </a:r>
            <a:endParaRPr sz="3000"/>
          </a:p>
          <a:p>
            <a:pPr indent="0" lvl="0" marL="0" rtl="0" algn="l">
              <a:lnSpc>
                <a:spcPct val="90000"/>
              </a:lnSpc>
              <a:spcBef>
                <a:spcPts val="1000"/>
              </a:spcBef>
              <a:spcAft>
                <a:spcPts val="0"/>
              </a:spcAft>
              <a:buClr>
                <a:srgbClr val="3F3F3F"/>
              </a:buClr>
              <a:buSzPts val="2400"/>
              <a:buNone/>
            </a:pPr>
            <a:r>
              <a:t/>
            </a:r>
            <a:endParaRPr/>
          </a:p>
        </p:txBody>
      </p:sp>
      <p:pic>
        <p:nvPicPr>
          <p:cNvPr descr="A picture containing logo&#10;&#10;Description automatically generated" id="129" name="Google Shape;129;p1"/>
          <p:cNvPicPr preferRelativeResize="0"/>
          <p:nvPr/>
        </p:nvPicPr>
        <p:blipFill rotWithShape="1">
          <a:blip r:embed="rId3">
            <a:alphaModFix/>
          </a:blip>
          <a:srcRect b="0" l="0" r="0" t="0"/>
          <a:stretch/>
        </p:blipFill>
        <p:spPr>
          <a:xfrm>
            <a:off x="9541574" y="5091235"/>
            <a:ext cx="1805876" cy="99841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6" name="Shape 206"/>
        <p:cNvGrpSpPr/>
        <p:nvPr/>
      </p:nvGrpSpPr>
      <p:grpSpPr>
        <a:xfrm>
          <a:off x="0" y="0"/>
          <a:ext cx="0" cy="0"/>
          <a:chOff x="0" y="0"/>
          <a:chExt cx="0" cy="0"/>
        </a:xfrm>
      </p:grpSpPr>
      <p:sp>
        <p:nvSpPr>
          <p:cNvPr id="207" name="Google Shape;207;p10"/>
          <p:cNvSpPr/>
          <p:nvPr/>
        </p:nvSpPr>
        <p:spPr>
          <a:xfrm>
            <a:off x="0" y="0"/>
            <a:ext cx="12189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08" name="Google Shape;208;p10"/>
          <p:cNvSpPr txBox="1"/>
          <p:nvPr>
            <p:ph type="ctrTitle"/>
          </p:nvPr>
        </p:nvSpPr>
        <p:spPr>
          <a:xfrm>
            <a:off x="411975" y="640075"/>
            <a:ext cx="4899900" cy="35661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b="1" lang="en-US" sz="6200"/>
              <a:t>OFFERING INFORMATION OR BASIC ITEMS YOURSELF</a:t>
            </a:r>
            <a:endParaRPr b="1" sz="6200"/>
          </a:p>
        </p:txBody>
      </p:sp>
      <p:sp>
        <p:nvSpPr>
          <p:cNvPr id="209" name="Google Shape;209;p10"/>
          <p:cNvSpPr/>
          <p:nvPr/>
        </p:nvSpPr>
        <p:spPr>
          <a:xfrm>
            <a:off x="890338" y="4409267"/>
            <a:ext cx="3474720" cy="27432"/>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007AD5"/>
          </a:solidFill>
          <a:ln cap="rnd" cmpd="sng" w="38100">
            <a:solidFill>
              <a:srgbClr val="007AD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close up of a green field&#10;&#10;Description automatically generated" id="210" name="Google Shape;210;p10"/>
          <p:cNvPicPr preferRelativeResize="0"/>
          <p:nvPr/>
        </p:nvPicPr>
        <p:blipFill rotWithShape="1">
          <a:blip r:embed="rId3">
            <a:alphaModFix/>
          </a:blip>
          <a:srcRect b="0" l="18724" r="24854"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
        <p:nvSpPr>
          <p:cNvPr id="211" name="Google Shape;211;p10"/>
          <p:cNvSpPr txBox="1"/>
          <p:nvPr/>
        </p:nvSpPr>
        <p:spPr>
          <a:xfrm>
            <a:off x="643002" y="4766153"/>
            <a:ext cx="46743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Quattrocento Sans"/>
                <a:ea typeface="Quattrocento Sans"/>
                <a:cs typeface="Quattrocento Sans"/>
                <a:sym typeface="Quattrocento Sans"/>
              </a:rPr>
              <a:t>You might be one of primary contacts people reach out to when they need support, but you may not be able to provide all the information they require.​</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6" name="Shape 216"/>
        <p:cNvGrpSpPr/>
        <p:nvPr/>
      </p:nvGrpSpPr>
      <p:grpSpPr>
        <a:xfrm>
          <a:off x="0" y="0"/>
          <a:ext cx="0" cy="0"/>
          <a:chOff x="0" y="0"/>
          <a:chExt cx="0" cy="0"/>
        </a:xfrm>
      </p:grpSpPr>
      <p:sp>
        <p:nvSpPr>
          <p:cNvPr id="217" name="Google Shape;217;p11"/>
          <p:cNvSpPr/>
          <p:nvPr/>
        </p:nvSpPr>
        <p:spPr>
          <a:xfrm>
            <a:off x="838199" y="1709928"/>
            <a:ext cx="10515600" cy="27432"/>
          </a:xfrm>
          <a:custGeom>
            <a:rect b="b" l="l" r="r" t="t"/>
            <a:pathLst>
              <a:path extrusionOk="0" fill="none" h="27432" w="1051560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extrusionOk="0" h="27432" w="1051560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dk1"/>
          </a:solidFill>
          <a:ln cap="rnd"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8" name="Google Shape;218;p11"/>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9" name="Google Shape;219;p11"/>
          <p:cNvSpPr txBox="1"/>
          <p:nvPr>
            <p:ph type="ctrTitle"/>
          </p:nvPr>
        </p:nvSpPr>
        <p:spPr>
          <a:xfrm>
            <a:off x="775455" y="325394"/>
            <a:ext cx="4368600" cy="19569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b="1" lang="en-US" sz="4100"/>
              <a:t>In such instances it is important to know your limitations</a:t>
            </a:r>
            <a:endParaRPr/>
          </a:p>
        </p:txBody>
      </p:sp>
      <p:sp>
        <p:nvSpPr>
          <p:cNvPr id="220" name="Google Shape;220;p11"/>
          <p:cNvSpPr/>
          <p:nvPr/>
        </p:nvSpPr>
        <p:spPr>
          <a:xfrm>
            <a:off x="765093" y="2563839"/>
            <a:ext cx="3931920" cy="27432"/>
          </a:xfrm>
          <a:custGeom>
            <a:rect b="b" l="l" r="r" t="t"/>
            <a:pathLst>
              <a:path extrusionOk="0" fill="none" h="27432" w="393192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extrusionOk="0" h="27432" w="393192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FBFB6D"/>
          </a:solidFill>
          <a:ln cap="rnd" cmpd="sng" w="38100">
            <a:solidFill>
              <a:srgbClr val="FBFB6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21" name="Google Shape;221;p11"/>
          <p:cNvSpPr txBox="1"/>
          <p:nvPr/>
        </p:nvSpPr>
        <p:spPr>
          <a:xfrm>
            <a:off x="640080" y="2872899"/>
            <a:ext cx="4243589" cy="3320668"/>
          </a:xfrm>
          <a:prstGeom prst="rect">
            <a:avLst/>
          </a:prstGeom>
          <a:noFill/>
          <a:ln>
            <a:noFill/>
          </a:ln>
        </p:spPr>
        <p:txBody>
          <a:bodyPr anchorCtr="0" anchor="t" bIns="45700" lIns="91425" spcFirstLastPara="1" rIns="91425" wrap="square" tIns="45700">
            <a:normAutofit lnSpcReduction="20000"/>
          </a:bodyPr>
          <a:lstStyle/>
          <a:p>
            <a:pPr indent="-152400" lvl="0" marL="0" marR="0" rtl="0" algn="l">
              <a:lnSpc>
                <a:spcPct val="11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Are you aware of the local context?</a:t>
            </a:r>
            <a:endParaRPr b="0" i="0" sz="1400" u="none" cap="none" strike="noStrike">
              <a:solidFill>
                <a:srgbClr val="000000"/>
              </a:solidFill>
              <a:latin typeface="Arial"/>
              <a:ea typeface="Arial"/>
              <a:cs typeface="Arial"/>
              <a:sym typeface="Arial"/>
            </a:endParaRPr>
          </a:p>
          <a:p>
            <a:pPr indent="-152400" lvl="0" marL="0" marR="0" rtl="0" algn="l">
              <a:lnSpc>
                <a:spcPct val="110000"/>
              </a:lnSpc>
              <a:spcBef>
                <a:spcPts val="6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Do you have access to goods and services they require?</a:t>
            </a:r>
            <a:endParaRPr b="0" i="0" sz="1400" u="none" cap="none" strike="noStrike">
              <a:solidFill>
                <a:srgbClr val="000000"/>
              </a:solidFill>
              <a:latin typeface="Arial"/>
              <a:ea typeface="Arial"/>
              <a:cs typeface="Arial"/>
              <a:sym typeface="Arial"/>
            </a:endParaRPr>
          </a:p>
          <a:p>
            <a:pPr indent="-152400" lvl="0" marL="0" marR="0" rtl="0" algn="l">
              <a:lnSpc>
                <a:spcPct val="110000"/>
              </a:lnSpc>
              <a:spcBef>
                <a:spcPts val="6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How can you help someone to get what they require?</a:t>
            </a:r>
            <a:endParaRPr b="0" i="0" sz="1400" u="none" cap="none" strike="noStrike">
              <a:solidFill>
                <a:srgbClr val="000000"/>
              </a:solidFill>
              <a:latin typeface="Arial"/>
              <a:ea typeface="Arial"/>
              <a:cs typeface="Arial"/>
              <a:sym typeface="Arial"/>
            </a:endParaRPr>
          </a:p>
          <a:p>
            <a:pPr indent="114300" lvl="0" marL="0" marR="0" rtl="0" algn="l">
              <a:lnSpc>
                <a:spcPct val="110000"/>
              </a:lnSpc>
              <a:spcBef>
                <a:spcPts val="60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descr="A person holding a baby&#10;&#10;Description automatically generated" id="222" name="Google Shape;222;p11"/>
          <p:cNvPicPr preferRelativeResize="0"/>
          <p:nvPr/>
        </p:nvPicPr>
        <p:blipFill rotWithShape="1">
          <a:blip r:embed="rId3">
            <a:alphaModFix/>
          </a:blip>
          <a:srcRect b="0" l="3751" r="21020"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7" name="Shape 227"/>
        <p:cNvGrpSpPr/>
        <p:nvPr/>
      </p:nvGrpSpPr>
      <p:grpSpPr>
        <a:xfrm>
          <a:off x="0" y="0"/>
          <a:ext cx="0" cy="0"/>
          <a:chOff x="0" y="0"/>
          <a:chExt cx="0" cy="0"/>
        </a:xfrm>
      </p:grpSpPr>
      <p:sp>
        <p:nvSpPr>
          <p:cNvPr id="228" name="Google Shape;228;p12"/>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29" name="Google Shape;229;p12"/>
          <p:cNvSpPr txBox="1"/>
          <p:nvPr>
            <p:ph type="ctrTitle"/>
          </p:nvPr>
        </p:nvSpPr>
        <p:spPr>
          <a:xfrm>
            <a:off x="890352" y="640075"/>
            <a:ext cx="4235700" cy="35661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00000"/>
              </a:lnSpc>
              <a:spcBef>
                <a:spcPts val="0"/>
              </a:spcBef>
              <a:spcAft>
                <a:spcPts val="0"/>
              </a:spcAft>
              <a:buClr>
                <a:schemeClr val="dk1"/>
              </a:buClr>
              <a:buSzPct val="100000"/>
              <a:buFont typeface="Arial"/>
              <a:buNone/>
            </a:pPr>
            <a:r>
              <a:rPr lang="en-US" sz="8000"/>
              <a:t>Providing Information</a:t>
            </a:r>
            <a:endParaRPr/>
          </a:p>
        </p:txBody>
      </p:sp>
      <p:sp>
        <p:nvSpPr>
          <p:cNvPr id="230" name="Google Shape;230;p12"/>
          <p:cNvSpPr/>
          <p:nvPr/>
        </p:nvSpPr>
        <p:spPr>
          <a:xfrm>
            <a:off x="890338" y="4409267"/>
            <a:ext cx="3474720" cy="27432"/>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DD816B"/>
          </a:solidFill>
          <a:ln cap="rnd" cmpd="sng" w="38100">
            <a:solidFill>
              <a:srgbClr val="DD816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group of women posing for a photo&#10;&#10;Description automatically generated" id="231" name="Google Shape;231;p12"/>
          <p:cNvPicPr preferRelativeResize="0"/>
          <p:nvPr/>
        </p:nvPicPr>
        <p:blipFill rotWithShape="1">
          <a:blip r:embed="rId3">
            <a:alphaModFix/>
          </a:blip>
          <a:srcRect b="-1" l="9189" r="23856"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500"/>
                                        <p:tgtEl>
                                          <p:spTgt spid="2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6" name="Shape 236"/>
        <p:cNvGrpSpPr/>
        <p:nvPr/>
      </p:nvGrpSpPr>
      <p:grpSpPr>
        <a:xfrm>
          <a:off x="0" y="0"/>
          <a:ext cx="0" cy="0"/>
          <a:chOff x="0" y="0"/>
          <a:chExt cx="0" cy="0"/>
        </a:xfrm>
      </p:grpSpPr>
      <p:sp>
        <p:nvSpPr>
          <p:cNvPr id="237" name="Google Shape;237;p13"/>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close up of a logo&#10;&#10;Description automatically generated" id="238" name="Google Shape;238;p13"/>
          <p:cNvPicPr preferRelativeResize="0"/>
          <p:nvPr/>
        </p:nvPicPr>
        <p:blipFill rotWithShape="1">
          <a:blip r:embed="rId3">
            <a:alphaModFix/>
          </a:blip>
          <a:srcRect b="17813" l="0" r="1" t="25908"/>
          <a:stretch/>
        </p:blipFill>
        <p:spPr>
          <a:xfrm>
            <a:off x="20" y="10"/>
            <a:ext cx="12185884" cy="6857990"/>
          </a:xfrm>
          <a:prstGeom prst="rect">
            <a:avLst/>
          </a:prstGeom>
          <a:noFill/>
          <a:ln>
            <a:noFill/>
          </a:ln>
        </p:spPr>
      </p:pic>
      <p:sp>
        <p:nvSpPr>
          <p:cNvPr id="239" name="Google Shape;239;p13"/>
          <p:cNvSpPr/>
          <p:nvPr/>
        </p:nvSpPr>
        <p:spPr>
          <a:xfrm>
            <a:off x="2852794" y="0"/>
            <a:ext cx="9339206" cy="6858000"/>
          </a:xfrm>
          <a:prstGeom prst="rect">
            <a:avLst/>
          </a:prstGeom>
          <a:gradFill>
            <a:gsLst>
              <a:gs pos="0">
                <a:srgbClr val="000000">
                  <a:alpha val="0"/>
                </a:srgbClr>
              </a:gs>
              <a:gs pos="33000">
                <a:srgbClr val="000000">
                  <a:alpha val="20000"/>
                </a:srgbClr>
              </a:gs>
              <a:gs pos="58000">
                <a:srgbClr val="000000">
                  <a:alpha val="29411"/>
                </a:srgbClr>
              </a:gs>
              <a:gs pos="100000">
                <a:srgbClr val="000000">
                  <a:alpha val="29411"/>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40" name="Google Shape;240;p13"/>
          <p:cNvSpPr txBox="1"/>
          <p:nvPr>
            <p:ph idx="1" type="subTitle"/>
          </p:nvPr>
        </p:nvSpPr>
        <p:spPr>
          <a:xfrm>
            <a:off x="4654296" y="4636008"/>
            <a:ext cx="6894576" cy="1572768"/>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chemeClr val="lt1"/>
              </a:buClr>
              <a:buSzPts val="2800"/>
              <a:buNone/>
            </a:pPr>
            <a:r>
              <a:rPr b="1" lang="en-US">
                <a:solidFill>
                  <a:schemeClr val="lt1"/>
                </a:solidFill>
                <a:latin typeface="Quattrocento Sans"/>
                <a:ea typeface="Quattrocento Sans"/>
                <a:cs typeface="Quattrocento Sans"/>
                <a:sym typeface="Quattrocento Sans"/>
              </a:rPr>
              <a:t>Misinformation and rumors are common during a crisis</a:t>
            </a:r>
            <a:endParaRPr b="1">
              <a:solidFill>
                <a:schemeClr val="lt1"/>
              </a:solidFill>
              <a:latin typeface="Quattrocento Sans"/>
              <a:ea typeface="Quattrocento Sans"/>
              <a:cs typeface="Quattrocento Sans"/>
              <a:sym typeface="Quattrocento Sans"/>
            </a:endParaRPr>
          </a:p>
        </p:txBody>
      </p:sp>
      <p:sp>
        <p:nvSpPr>
          <p:cNvPr id="241" name="Google Shape;241;p13"/>
          <p:cNvSpPr/>
          <p:nvPr/>
        </p:nvSpPr>
        <p:spPr>
          <a:xfrm>
            <a:off x="4657641" y="4409267"/>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F4800"/>
          </a:solidFill>
          <a:ln cap="rnd" cmpd="sng" w="38100">
            <a:solidFill>
              <a:srgbClr val="FF48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6" name="Shape 246"/>
        <p:cNvGrpSpPr/>
        <p:nvPr/>
      </p:nvGrpSpPr>
      <p:grpSpPr>
        <a:xfrm>
          <a:off x="0" y="0"/>
          <a:ext cx="0" cy="0"/>
          <a:chOff x="0" y="0"/>
          <a:chExt cx="0" cy="0"/>
        </a:xfrm>
      </p:grpSpPr>
      <p:sp>
        <p:nvSpPr>
          <p:cNvPr id="247" name="Google Shape;247;p14"/>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48" name="Google Shape;248;p14"/>
          <p:cNvSpPr txBox="1"/>
          <p:nvPr>
            <p:ph type="ctrTitle"/>
          </p:nvPr>
        </p:nvSpPr>
        <p:spPr>
          <a:xfrm>
            <a:off x="454575" y="640075"/>
            <a:ext cx="4169700" cy="3566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6200"/>
              <a:buFont typeface="Arial"/>
              <a:buNone/>
            </a:pPr>
            <a:r>
              <a:rPr lang="en-US" sz="6200">
                <a:latin typeface="Arial"/>
                <a:ea typeface="Arial"/>
                <a:cs typeface="Arial"/>
                <a:sym typeface="Arial"/>
              </a:rPr>
              <a:t>To provide clear and Accurate information</a:t>
            </a:r>
            <a:endParaRPr/>
          </a:p>
        </p:txBody>
      </p:sp>
      <p:sp>
        <p:nvSpPr>
          <p:cNvPr id="249" name="Google Shape;249;p14"/>
          <p:cNvSpPr txBox="1"/>
          <p:nvPr>
            <p:ph idx="1" type="subTitle"/>
          </p:nvPr>
        </p:nvSpPr>
        <p:spPr>
          <a:xfrm>
            <a:off x="890339" y="4636008"/>
            <a:ext cx="3734014" cy="1572768"/>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500"/>
              <a:buNone/>
            </a:pPr>
            <a:r>
              <a:rPr lang="en-US" sz="1500">
                <a:latin typeface="Quattrocento Sans"/>
                <a:ea typeface="Quattrocento Sans"/>
                <a:cs typeface="Quattrocento Sans"/>
                <a:sym typeface="Quattrocento Sans"/>
              </a:rPr>
              <a:t>Use clear, concise language that will be easily understood. Be sure to use words that are age and developmentally appropriate. Avoid any jargon or technical language. Make sure your information is reliable and trusted. </a:t>
            </a:r>
            <a:endParaRPr sz="1500"/>
          </a:p>
        </p:txBody>
      </p:sp>
      <p:sp>
        <p:nvSpPr>
          <p:cNvPr id="250" name="Google Shape;250;p14"/>
          <p:cNvSpPr/>
          <p:nvPr/>
        </p:nvSpPr>
        <p:spPr>
          <a:xfrm>
            <a:off x="890338" y="4409267"/>
            <a:ext cx="3474720" cy="27432"/>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52BAC8"/>
          </a:solidFill>
          <a:ln cap="rnd" cmpd="sng" w="38100">
            <a:solidFill>
              <a:srgbClr val="52BAC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person&#10;&#10;Description automatically generated" id="251" name="Google Shape;251;p14"/>
          <p:cNvPicPr preferRelativeResize="0"/>
          <p:nvPr/>
        </p:nvPicPr>
        <p:blipFill rotWithShape="1">
          <a:blip r:embed="rId3">
            <a:alphaModFix/>
          </a:blip>
          <a:srcRect b="0" l="21285" r="12014"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6" name="Shape 256"/>
        <p:cNvGrpSpPr/>
        <p:nvPr/>
      </p:nvGrpSpPr>
      <p:grpSpPr>
        <a:xfrm>
          <a:off x="0" y="0"/>
          <a:ext cx="0" cy="0"/>
          <a:chOff x="0" y="0"/>
          <a:chExt cx="0" cy="0"/>
        </a:xfrm>
      </p:grpSpPr>
      <p:sp>
        <p:nvSpPr>
          <p:cNvPr id="257" name="Google Shape;257;p15"/>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8" name="Google Shape;258;p15"/>
          <p:cNvSpPr txBox="1"/>
          <p:nvPr>
            <p:ph idx="1" type="subTitle"/>
          </p:nvPr>
        </p:nvSpPr>
        <p:spPr>
          <a:xfrm>
            <a:off x="890339" y="4636008"/>
            <a:ext cx="3734014" cy="1572768"/>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2400"/>
              <a:buNone/>
            </a:pPr>
            <a:r>
              <a:rPr lang="en-US" sz="2400">
                <a:latin typeface="Quattrocento Sans"/>
                <a:ea typeface="Quattrocento Sans"/>
                <a:cs typeface="Quattrocento Sans"/>
                <a:sym typeface="Quattrocento Sans"/>
              </a:rPr>
              <a:t>Try to have written materials in relevant languages with visual aids. </a:t>
            </a:r>
            <a:endParaRPr sz="2400"/>
          </a:p>
        </p:txBody>
      </p:sp>
      <p:sp>
        <p:nvSpPr>
          <p:cNvPr id="259" name="Google Shape;259;p15"/>
          <p:cNvSpPr/>
          <p:nvPr/>
        </p:nvSpPr>
        <p:spPr>
          <a:xfrm>
            <a:off x="890338" y="4409267"/>
            <a:ext cx="3474720" cy="27432"/>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C17B18"/>
          </a:solidFill>
          <a:ln cap="rnd" cmpd="sng" w="38100">
            <a:solidFill>
              <a:srgbClr val="C17B1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close up of a piece of paper&#10;&#10;Description automatically generated" id="260" name="Google Shape;260;p15"/>
          <p:cNvPicPr preferRelativeResize="0"/>
          <p:nvPr/>
        </p:nvPicPr>
        <p:blipFill rotWithShape="1">
          <a:blip r:embed="rId3">
            <a:alphaModFix/>
          </a:blip>
          <a:srcRect b="1" l="23598" r="24997"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pic>
        <p:nvPicPr>
          <p:cNvPr descr="A picture containing text&#10;&#10;Description automatically generated" id="261" name="Google Shape;261;p15"/>
          <p:cNvPicPr preferRelativeResize="0"/>
          <p:nvPr/>
        </p:nvPicPr>
        <p:blipFill rotWithShape="1">
          <a:blip r:embed="rId4">
            <a:alphaModFix/>
          </a:blip>
          <a:srcRect b="0" l="0" r="0" t="0"/>
          <a:stretch/>
        </p:blipFill>
        <p:spPr>
          <a:xfrm>
            <a:off x="44518" y="605522"/>
            <a:ext cx="5166360" cy="319822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6" name="Shape 266"/>
        <p:cNvGrpSpPr/>
        <p:nvPr/>
      </p:nvGrpSpPr>
      <p:grpSpPr>
        <a:xfrm>
          <a:off x="0" y="0"/>
          <a:ext cx="0" cy="0"/>
          <a:chOff x="0" y="0"/>
          <a:chExt cx="0" cy="0"/>
        </a:xfrm>
      </p:grpSpPr>
      <p:sp>
        <p:nvSpPr>
          <p:cNvPr id="267" name="Google Shape;267;p16"/>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8" name="Google Shape;268;p16"/>
          <p:cNvSpPr txBox="1"/>
          <p:nvPr>
            <p:ph idx="1" type="subTitle"/>
          </p:nvPr>
        </p:nvSpPr>
        <p:spPr>
          <a:xfrm>
            <a:off x="890339" y="4636008"/>
            <a:ext cx="3734014" cy="1572768"/>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chemeClr val="dk1"/>
              </a:buClr>
              <a:buSzPts val="2400"/>
              <a:buNone/>
            </a:pPr>
            <a:r>
              <a:rPr lang="en-US" sz="2400">
                <a:latin typeface="Quattrocento Sans"/>
                <a:ea typeface="Quattrocento Sans"/>
                <a:cs typeface="Quattrocento Sans"/>
                <a:sym typeface="Quattrocento Sans"/>
              </a:rPr>
              <a:t>When needed, have a translator present.</a:t>
            </a:r>
            <a:r>
              <a:rPr lang="en-US">
                <a:latin typeface="Quattrocento Sans"/>
                <a:ea typeface="Quattrocento Sans"/>
                <a:cs typeface="Quattrocento Sans"/>
                <a:sym typeface="Quattrocento Sans"/>
              </a:rPr>
              <a:t> </a:t>
            </a:r>
            <a:endParaRPr>
              <a:latin typeface="Quattrocento Sans"/>
              <a:ea typeface="Quattrocento Sans"/>
              <a:cs typeface="Quattrocento Sans"/>
              <a:sym typeface="Quattrocento Sans"/>
            </a:endParaRPr>
          </a:p>
        </p:txBody>
      </p:sp>
      <p:sp>
        <p:nvSpPr>
          <p:cNvPr id="269" name="Google Shape;269;p16"/>
          <p:cNvSpPr/>
          <p:nvPr/>
        </p:nvSpPr>
        <p:spPr>
          <a:xfrm>
            <a:off x="890338" y="4409267"/>
            <a:ext cx="3474720" cy="27432"/>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F7A931"/>
          </a:solidFill>
          <a:ln cap="rnd" cmpd="sng" w="38100">
            <a:solidFill>
              <a:srgbClr val="F7A93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270" name="Google Shape;270;p16"/>
          <p:cNvPicPr preferRelativeResize="0"/>
          <p:nvPr/>
        </p:nvPicPr>
        <p:blipFill rotWithShape="1">
          <a:blip r:embed="rId3">
            <a:alphaModFix/>
          </a:blip>
          <a:srcRect b="-1" l="12050" r="11719"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5" name="Shape 275"/>
        <p:cNvGrpSpPr/>
        <p:nvPr/>
      </p:nvGrpSpPr>
      <p:grpSpPr>
        <a:xfrm>
          <a:off x="0" y="0"/>
          <a:ext cx="0" cy="0"/>
          <a:chOff x="0" y="0"/>
          <a:chExt cx="0" cy="0"/>
        </a:xfrm>
      </p:grpSpPr>
      <p:sp>
        <p:nvSpPr>
          <p:cNvPr id="276" name="Google Shape;276;p17"/>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77" name="Google Shape;277;p17"/>
          <p:cNvSpPr txBox="1"/>
          <p:nvPr>
            <p:ph idx="1" type="subTitle"/>
          </p:nvPr>
        </p:nvSpPr>
        <p:spPr>
          <a:xfrm>
            <a:off x="5297760" y="4636008"/>
            <a:ext cx="6251111" cy="1572768"/>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chemeClr val="dk1"/>
              </a:buClr>
              <a:buSzPts val="2800"/>
              <a:buNone/>
            </a:pPr>
            <a:r>
              <a:rPr b="1" lang="en-US">
                <a:latin typeface="Quattrocento Sans"/>
                <a:ea typeface="Quattrocento Sans"/>
                <a:cs typeface="Quattrocento Sans"/>
                <a:sym typeface="Quattrocento Sans"/>
              </a:rPr>
              <a:t>If you do not know something, be honest about this rather than trying to guess.</a:t>
            </a:r>
            <a:endParaRPr b="1">
              <a:latin typeface="Quattrocento Sans"/>
              <a:ea typeface="Quattrocento Sans"/>
              <a:cs typeface="Quattrocento Sans"/>
              <a:sym typeface="Quattrocento Sans"/>
            </a:endParaRPr>
          </a:p>
        </p:txBody>
      </p:sp>
      <p:sp>
        <p:nvSpPr>
          <p:cNvPr id="278" name="Google Shape;278;p17"/>
          <p:cNvSpPr/>
          <p:nvPr/>
        </p:nvSpPr>
        <p:spPr>
          <a:xfrm>
            <a:off x="5412862" y="4409267"/>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82B1E9"/>
          </a:solidFill>
          <a:ln cap="rnd" cmpd="sng" w="38100">
            <a:solidFill>
              <a:srgbClr val="82B1E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person, wall, indoor, hat&#10;&#10;Description automatically generated" id="279" name="Google Shape;279;p17"/>
          <p:cNvPicPr preferRelativeResize="0"/>
          <p:nvPr/>
        </p:nvPicPr>
        <p:blipFill rotWithShape="1">
          <a:blip r:embed="rId3">
            <a:alphaModFix/>
          </a:blip>
          <a:srcRect b="2079" l="0" r="1" t="0"/>
          <a:stretch/>
        </p:blipFill>
        <p:spPr>
          <a:xfrm>
            <a:off x="1" y="10"/>
            <a:ext cx="4657344" cy="685799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7">
                                            <p:txEl>
                                              <p:pRg end="0" st="0"/>
                                            </p:txEl>
                                          </p:spTgt>
                                        </p:tgtEl>
                                        <p:attrNameLst>
                                          <p:attrName>style.visibility</p:attrName>
                                        </p:attrNameLst>
                                      </p:cBhvr>
                                      <p:to>
                                        <p:strVal val="visible"/>
                                      </p:to>
                                    </p:set>
                                    <p:animEffect filter="fade" transition="in">
                                      <p:cBhvr>
                                        <p:cTn dur="500"/>
                                        <p:tgtEl>
                                          <p:spTgt spid="277">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4" name="Shape 284"/>
        <p:cNvGrpSpPr/>
        <p:nvPr/>
      </p:nvGrpSpPr>
      <p:grpSpPr>
        <a:xfrm>
          <a:off x="0" y="0"/>
          <a:ext cx="0" cy="0"/>
          <a:chOff x="0" y="0"/>
          <a:chExt cx="0" cy="0"/>
        </a:xfrm>
      </p:grpSpPr>
      <p:sp>
        <p:nvSpPr>
          <p:cNvPr id="285" name="Google Shape;285;p18"/>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86" name="Google Shape;286;p18"/>
          <p:cNvSpPr txBox="1"/>
          <p:nvPr>
            <p:ph idx="1" type="subTitle"/>
          </p:nvPr>
        </p:nvSpPr>
        <p:spPr>
          <a:xfrm>
            <a:off x="890339" y="4636008"/>
            <a:ext cx="3734014" cy="1572768"/>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2400"/>
              <a:buNone/>
            </a:pPr>
            <a:r>
              <a:rPr lang="en-US" sz="2400">
                <a:latin typeface="Quattrocento Sans"/>
                <a:ea typeface="Quattrocento Sans"/>
                <a:cs typeface="Quattrocento Sans"/>
                <a:sym typeface="Quattrocento Sans"/>
              </a:rPr>
              <a:t>Keep yourself updated on local information as crises situations rapidly change.</a:t>
            </a:r>
            <a:endParaRPr sz="2400">
              <a:latin typeface="Quattrocento Sans"/>
              <a:ea typeface="Quattrocento Sans"/>
              <a:cs typeface="Quattrocento Sans"/>
              <a:sym typeface="Quattrocento Sans"/>
            </a:endParaRPr>
          </a:p>
        </p:txBody>
      </p:sp>
      <p:sp>
        <p:nvSpPr>
          <p:cNvPr id="287" name="Google Shape;287;p18"/>
          <p:cNvSpPr/>
          <p:nvPr/>
        </p:nvSpPr>
        <p:spPr>
          <a:xfrm>
            <a:off x="890338" y="4409267"/>
            <a:ext cx="3474720" cy="27432"/>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8D98DF"/>
          </a:solidFill>
          <a:ln cap="rnd" cmpd="sng" w="38100">
            <a:solidFill>
              <a:srgbClr val="8D98D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person, indoor, computer, people&#10;&#10;Description automatically generated" id="288" name="Google Shape;288;p18"/>
          <p:cNvPicPr preferRelativeResize="0"/>
          <p:nvPr/>
        </p:nvPicPr>
        <p:blipFill rotWithShape="1">
          <a:blip r:embed="rId3">
            <a:alphaModFix/>
          </a:blip>
          <a:srcRect b="0" l="0" r="0" t="0"/>
          <a:stretch/>
        </p:blipFill>
        <p:spPr>
          <a:xfrm>
            <a:off x="4914064" y="1191254"/>
            <a:ext cx="6725881" cy="447549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6">
                                            <p:txEl>
                                              <p:pRg end="0" st="0"/>
                                            </p:txEl>
                                          </p:spTgt>
                                        </p:tgtEl>
                                        <p:attrNameLst>
                                          <p:attrName>style.visibility</p:attrName>
                                        </p:attrNameLst>
                                      </p:cBhvr>
                                      <p:to>
                                        <p:strVal val="visible"/>
                                      </p:to>
                                    </p:set>
                                    <p:animEffect filter="fade" transition="in">
                                      <p:cBhvr>
                                        <p:cTn dur="500"/>
                                        <p:tgtEl>
                                          <p:spTgt spid="286">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3" name="Shape 293"/>
        <p:cNvGrpSpPr/>
        <p:nvPr/>
      </p:nvGrpSpPr>
      <p:grpSpPr>
        <a:xfrm>
          <a:off x="0" y="0"/>
          <a:ext cx="0" cy="0"/>
          <a:chOff x="0" y="0"/>
          <a:chExt cx="0" cy="0"/>
        </a:xfrm>
      </p:grpSpPr>
      <p:sp>
        <p:nvSpPr>
          <p:cNvPr id="294" name="Google Shape;294;p19"/>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95" name="Google Shape;295;p19"/>
          <p:cNvSpPr txBox="1"/>
          <p:nvPr>
            <p:ph type="ctrTitle"/>
          </p:nvPr>
        </p:nvSpPr>
        <p:spPr>
          <a:xfrm>
            <a:off x="890352" y="640075"/>
            <a:ext cx="4421400" cy="35661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lang="en-US" sz="8000"/>
              <a:t>Providing basic Items or Services</a:t>
            </a:r>
            <a:endParaRPr/>
          </a:p>
        </p:txBody>
      </p:sp>
      <p:sp>
        <p:nvSpPr>
          <p:cNvPr id="296" name="Google Shape;296;p19"/>
          <p:cNvSpPr/>
          <p:nvPr/>
        </p:nvSpPr>
        <p:spPr>
          <a:xfrm>
            <a:off x="890338" y="4409267"/>
            <a:ext cx="3474720" cy="27432"/>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FB70A5"/>
          </a:solidFill>
          <a:ln cap="rnd" cmpd="sng" w="38100">
            <a:solidFill>
              <a:srgbClr val="FB70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outdoor, person&#10;&#10;Description automatically generated" id="297" name="Google Shape;297;p19"/>
          <p:cNvPicPr preferRelativeResize="0"/>
          <p:nvPr/>
        </p:nvPicPr>
        <p:blipFill rotWithShape="1">
          <a:blip r:embed="rId3">
            <a:alphaModFix/>
          </a:blip>
          <a:srcRect b="-1" l="10524" r="22523"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500"/>
                                        <p:tgtEl>
                                          <p:spTgt spid="2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geb24dc4b28_0_0"/>
          <p:cNvSpPr txBox="1"/>
          <p:nvPr>
            <p:ph idx="1" type="body"/>
          </p:nvPr>
        </p:nvSpPr>
        <p:spPr>
          <a:xfrm>
            <a:off x="844550" y="509951"/>
            <a:ext cx="10503000" cy="48396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10000"/>
              </a:lnSpc>
              <a:spcBef>
                <a:spcPts val="1000"/>
              </a:spcBef>
              <a:spcAft>
                <a:spcPts val="0"/>
              </a:spcAft>
              <a:buClr>
                <a:schemeClr val="dk1"/>
              </a:buClr>
              <a:buSzPct val="50000"/>
              <a:buNone/>
            </a:pPr>
            <a:r>
              <a:rPr lang="en-US" sz="2200">
                <a:solidFill>
                  <a:srgbClr val="595959"/>
                </a:solidFill>
                <a:latin typeface="Calibri"/>
                <a:ea typeface="Calibri"/>
                <a:cs typeface="Calibri"/>
                <a:sym typeface="Calibri"/>
              </a:rPr>
              <a:t>This course is an adaptation of the online course “Basic Psychosocial Skills: a short course for First Responders in Sri Lanka” produced by The Asia Foundation and The Good Practice Group, with support from the Lotus Circle. The content for the Sri Lanka course (https://psychosocialskills.teachable.com/) was adapted from the Inter-Agency Standing Committee publication “Basic Psychosocial Skills: A Guide for COVID-19 Responders”.</a:t>
            </a:r>
            <a:endParaRPr sz="2200">
              <a:solidFill>
                <a:srgbClr val="595959"/>
              </a:solidFill>
              <a:latin typeface="Calibri"/>
              <a:ea typeface="Calibri"/>
              <a:cs typeface="Calibri"/>
              <a:sym typeface="Calibri"/>
            </a:endParaRPr>
          </a:p>
          <a:p>
            <a:pPr indent="0" lvl="0" marL="0" rtl="0" algn="l">
              <a:lnSpc>
                <a:spcPct val="110000"/>
              </a:lnSpc>
              <a:spcBef>
                <a:spcPts val="1000"/>
              </a:spcBef>
              <a:spcAft>
                <a:spcPts val="0"/>
              </a:spcAft>
              <a:buClr>
                <a:schemeClr val="dk1"/>
              </a:buClr>
              <a:buSzPct val="50000"/>
              <a:buNone/>
            </a:pPr>
            <a:r>
              <a:rPr lang="en-US" sz="2200">
                <a:solidFill>
                  <a:srgbClr val="595959"/>
                </a:solidFill>
                <a:latin typeface="Calibri"/>
                <a:ea typeface="Calibri"/>
                <a:cs typeface="Calibri"/>
                <a:sym typeface="Calibri"/>
              </a:rPr>
              <a:t>This translation/adaptation was not created by the Inter-Agency Standing Committee (IASC). The IASC is not responsible for the content or accuracy of this translation/adaptation. Additional material has been included in this adaptation. The original English edition ‘Inter-Agency Standing Committee. Basic Psychosocial Skills: A Guide for COVID-19 Responders.’ published in 2020, shall be the binding and authentic edition: https://app.mhpss.net/resource/basic-psychosocial-skills-a-guide-for-covid-19-responders</a:t>
            </a:r>
            <a:endParaRPr sz="2200">
              <a:solidFill>
                <a:srgbClr val="595959"/>
              </a:solidFill>
              <a:latin typeface="Calibri"/>
              <a:ea typeface="Calibri"/>
              <a:cs typeface="Calibri"/>
              <a:sym typeface="Calibri"/>
            </a:endParaRPr>
          </a:p>
          <a:p>
            <a:pPr indent="0" lvl="0" marL="0" rtl="0" algn="l">
              <a:lnSpc>
                <a:spcPct val="110000"/>
              </a:lnSpc>
              <a:spcBef>
                <a:spcPts val="1000"/>
              </a:spcBef>
              <a:spcAft>
                <a:spcPts val="0"/>
              </a:spcAft>
              <a:buClr>
                <a:schemeClr val="dk1"/>
              </a:buClr>
              <a:buSzPct val="50000"/>
              <a:buNone/>
            </a:pPr>
            <a:r>
              <a:rPr lang="en-US" sz="2200">
                <a:solidFill>
                  <a:srgbClr val="595959"/>
                </a:solidFill>
                <a:latin typeface="Calibri"/>
                <a:ea typeface="Calibri"/>
                <a:cs typeface="Calibri"/>
                <a:sym typeface="Calibri"/>
              </a:rPr>
              <a:t>This translation/adaptation is published under the same license as the original publication and the subsequent adaptation: CC BY-NC-SA 3.0 IGO (https://creativecommons.org/licenses/by-nc-sa/3.0/)</a:t>
            </a:r>
            <a:endParaRPr>
              <a:solidFill>
                <a:srgbClr val="3F3F3F"/>
              </a:solidFill>
              <a:latin typeface="Calibri"/>
              <a:ea typeface="Calibri"/>
              <a:cs typeface="Calibri"/>
              <a:sym typeface="Calibri"/>
            </a:endParaRPr>
          </a:p>
          <a:p>
            <a:pPr indent="0" lvl="0" marL="0" rtl="0" algn="l">
              <a:lnSpc>
                <a:spcPct val="110000"/>
              </a:lnSpc>
              <a:spcBef>
                <a:spcPts val="1000"/>
              </a:spcBef>
              <a:spcAft>
                <a:spcPts val="0"/>
              </a:spcAft>
              <a:buClr>
                <a:srgbClr val="888888"/>
              </a:buClr>
              <a:buSzPct val="120000"/>
              <a:buNone/>
            </a:pPr>
            <a:r>
              <a:rPr lang="en-US" sz="2000">
                <a:solidFill>
                  <a:srgbClr val="3F3F3F"/>
                </a:solidFill>
                <a:latin typeface="Calibri"/>
                <a:ea typeface="Calibri"/>
                <a:cs typeface="Calibri"/>
                <a:sym typeface="Calibri"/>
              </a:rPr>
              <a:t>Pictures included in this training have been provided by UNFPA Myanmar</a:t>
            </a:r>
            <a:endParaRPr sz="2000">
              <a:solidFill>
                <a:srgbClr val="3F3F3F"/>
              </a:solidFill>
              <a:latin typeface="Calibri"/>
              <a:ea typeface="Calibri"/>
              <a:cs typeface="Calibri"/>
              <a:sym typeface="Calibri"/>
            </a:endParaRPr>
          </a:p>
        </p:txBody>
      </p:sp>
      <p:pic>
        <p:nvPicPr>
          <p:cNvPr descr="A picture containing logo&#10;&#10;Description automatically generated" id="136" name="Google Shape;136;geb24dc4b28_0_0"/>
          <p:cNvPicPr preferRelativeResize="0"/>
          <p:nvPr/>
        </p:nvPicPr>
        <p:blipFill rotWithShape="1">
          <a:blip r:embed="rId3">
            <a:alphaModFix/>
          </a:blip>
          <a:srcRect b="0" l="0" r="0" t="0"/>
          <a:stretch/>
        </p:blipFill>
        <p:spPr>
          <a:xfrm>
            <a:off x="9541574" y="5349629"/>
            <a:ext cx="1805876" cy="99841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02" name="Shape 302"/>
        <p:cNvGrpSpPr/>
        <p:nvPr/>
      </p:nvGrpSpPr>
      <p:grpSpPr>
        <a:xfrm>
          <a:off x="0" y="0"/>
          <a:ext cx="0" cy="0"/>
          <a:chOff x="0" y="0"/>
          <a:chExt cx="0" cy="0"/>
        </a:xfrm>
      </p:grpSpPr>
      <p:sp>
        <p:nvSpPr>
          <p:cNvPr id="303" name="Google Shape;303;p20"/>
          <p:cNvSpPr/>
          <p:nvPr/>
        </p:nvSpPr>
        <p:spPr>
          <a:xfrm>
            <a:off x="0" y="0"/>
            <a:ext cx="12188952"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grass, outdoor, sitting, small&#10;&#10;Description automatically generated" id="304" name="Google Shape;304;p20"/>
          <p:cNvPicPr preferRelativeResize="0"/>
          <p:nvPr/>
        </p:nvPicPr>
        <p:blipFill rotWithShape="1">
          <a:blip r:embed="rId3">
            <a:alphaModFix amt="50000"/>
          </a:blip>
          <a:srcRect b="9501" l="0" r="-1" t="6205"/>
          <a:stretch/>
        </p:blipFill>
        <p:spPr>
          <a:xfrm>
            <a:off x="20" y="10"/>
            <a:ext cx="12188930" cy="6857990"/>
          </a:xfrm>
          <a:prstGeom prst="rect">
            <a:avLst/>
          </a:prstGeom>
          <a:noFill/>
          <a:ln>
            <a:noFill/>
          </a:ln>
        </p:spPr>
      </p:pic>
      <p:sp>
        <p:nvSpPr>
          <p:cNvPr id="305" name="Google Shape;305;p20"/>
          <p:cNvSpPr txBox="1"/>
          <p:nvPr>
            <p:ph idx="1" type="subTitle"/>
          </p:nvPr>
        </p:nvSpPr>
        <p:spPr>
          <a:xfrm>
            <a:off x="1527048" y="4599432"/>
            <a:ext cx="9144000" cy="1536192"/>
          </a:xfrm>
          <a:prstGeom prst="rect">
            <a:avLst/>
          </a:prstGeom>
          <a:noFill/>
          <a:ln>
            <a:noFill/>
          </a:ln>
        </p:spPr>
        <p:txBody>
          <a:bodyPr anchorCtr="0" anchor="t" bIns="45700" lIns="91425" spcFirstLastPara="1" rIns="91425" wrap="square" tIns="45700">
            <a:normAutofit fontScale="85000" lnSpcReduction="10000"/>
          </a:bodyPr>
          <a:lstStyle/>
          <a:p>
            <a:pPr indent="0" lvl="0" marL="0" rtl="0" algn="ctr">
              <a:lnSpc>
                <a:spcPct val="100000"/>
              </a:lnSpc>
              <a:spcBef>
                <a:spcPts val="0"/>
              </a:spcBef>
              <a:spcAft>
                <a:spcPts val="0"/>
              </a:spcAft>
              <a:buClr>
                <a:schemeClr val="lt1"/>
              </a:buClr>
              <a:buSzPct val="100000"/>
              <a:buNone/>
            </a:pPr>
            <a:r>
              <a:rPr b="1" lang="en-US" sz="3200">
                <a:latin typeface="Quattrocento Sans"/>
                <a:ea typeface="Quattrocento Sans"/>
                <a:cs typeface="Quattrocento Sans"/>
                <a:sym typeface="Quattrocento Sans"/>
              </a:rPr>
              <a:t>You may be able to offer basic items or services yourself, like food, water or going shopping for others. However, don’t feel that you have to provide all these.</a:t>
            </a:r>
            <a:endParaRPr b="1" sz="3200">
              <a:latin typeface="Quattrocento Sans"/>
              <a:ea typeface="Quattrocento Sans"/>
              <a:cs typeface="Quattrocento Sans"/>
              <a:sym typeface="Quattrocento Sans"/>
            </a:endParaRPr>
          </a:p>
        </p:txBody>
      </p:sp>
      <p:sp>
        <p:nvSpPr>
          <p:cNvPr id="306" name="Google Shape;306;p20"/>
          <p:cNvSpPr/>
          <p:nvPr/>
        </p:nvSpPr>
        <p:spPr>
          <a:xfrm>
            <a:off x="3974206" y="4368623"/>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lt1"/>
          </a:solidFill>
          <a:ln cap="rnd"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1" name="Shape 311"/>
        <p:cNvGrpSpPr/>
        <p:nvPr/>
      </p:nvGrpSpPr>
      <p:grpSpPr>
        <a:xfrm>
          <a:off x="0" y="0"/>
          <a:ext cx="0" cy="0"/>
          <a:chOff x="0" y="0"/>
          <a:chExt cx="0" cy="0"/>
        </a:xfrm>
      </p:grpSpPr>
      <p:sp>
        <p:nvSpPr>
          <p:cNvPr id="312" name="Google Shape;312;p21"/>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13" name="Google Shape;313;p21"/>
          <p:cNvSpPr txBox="1"/>
          <p:nvPr>
            <p:ph idx="1" type="subTitle"/>
          </p:nvPr>
        </p:nvSpPr>
        <p:spPr>
          <a:xfrm>
            <a:off x="890339" y="4636008"/>
            <a:ext cx="3734014" cy="1572768"/>
          </a:xfrm>
          <a:prstGeom prst="rect">
            <a:avLst/>
          </a:prstGeom>
          <a:noFill/>
          <a:ln>
            <a:noFill/>
          </a:ln>
        </p:spPr>
        <p:txBody>
          <a:bodyPr anchorCtr="0" anchor="t" bIns="45700" lIns="91425" spcFirstLastPara="1" rIns="91425" wrap="square" tIns="45700">
            <a:normAutofit/>
          </a:bodyPr>
          <a:lstStyle/>
          <a:p>
            <a:pPr indent="-457200" lvl="0" marL="457200" rtl="0" algn="l">
              <a:lnSpc>
                <a:spcPct val="100000"/>
              </a:lnSpc>
              <a:spcBef>
                <a:spcPts val="0"/>
              </a:spcBef>
              <a:spcAft>
                <a:spcPts val="0"/>
              </a:spcAft>
              <a:buClr>
                <a:schemeClr val="dk1"/>
              </a:buClr>
              <a:buSzPts val="1300"/>
              <a:buChar char="•"/>
            </a:pPr>
            <a:r>
              <a:rPr b="1" lang="en-US" sz="1300">
                <a:latin typeface="Quattrocento Sans"/>
                <a:ea typeface="Quattrocento Sans"/>
                <a:cs typeface="Quattrocento Sans"/>
                <a:sym typeface="Quattrocento Sans"/>
              </a:rPr>
              <a:t>Be aware of what is possible for you and what is not. </a:t>
            </a:r>
            <a:endParaRPr b="1" sz="1300">
              <a:latin typeface="Quattrocento Sans"/>
              <a:ea typeface="Quattrocento Sans"/>
              <a:cs typeface="Quattrocento Sans"/>
              <a:sym typeface="Quattrocento Sans"/>
            </a:endParaRPr>
          </a:p>
          <a:p>
            <a:pPr indent="-457200" lvl="0" marL="457200" rtl="0" algn="l">
              <a:lnSpc>
                <a:spcPct val="100000"/>
              </a:lnSpc>
              <a:spcBef>
                <a:spcPts val="1000"/>
              </a:spcBef>
              <a:spcAft>
                <a:spcPts val="0"/>
              </a:spcAft>
              <a:buClr>
                <a:schemeClr val="dk1"/>
              </a:buClr>
              <a:buSzPts val="1300"/>
              <a:buChar char="•"/>
            </a:pPr>
            <a:r>
              <a:rPr b="1" lang="en-US" sz="1300">
                <a:latin typeface="Quattrocento Sans"/>
                <a:ea typeface="Quattrocento Sans"/>
                <a:cs typeface="Quattrocento Sans"/>
                <a:sym typeface="Quattrocento Sans"/>
              </a:rPr>
              <a:t>Verify the materials with them before you buy the items</a:t>
            </a:r>
            <a:endParaRPr b="1" sz="1300">
              <a:latin typeface="Quattrocento Sans"/>
              <a:ea typeface="Quattrocento Sans"/>
              <a:cs typeface="Quattrocento Sans"/>
              <a:sym typeface="Quattrocento Sans"/>
            </a:endParaRPr>
          </a:p>
          <a:p>
            <a:pPr indent="0" lvl="0" marL="0" rtl="0" algn="l">
              <a:lnSpc>
                <a:spcPct val="100000"/>
              </a:lnSpc>
              <a:spcBef>
                <a:spcPts val="1000"/>
              </a:spcBef>
              <a:spcAft>
                <a:spcPts val="0"/>
              </a:spcAft>
              <a:buClr>
                <a:schemeClr val="dk1"/>
              </a:buClr>
              <a:buSzPts val="1300"/>
              <a:buNone/>
            </a:pPr>
            <a:br>
              <a:rPr b="1" lang="en-US" sz="1300">
                <a:latin typeface="Quattrocento Sans"/>
                <a:ea typeface="Quattrocento Sans"/>
                <a:cs typeface="Quattrocento Sans"/>
                <a:sym typeface="Quattrocento Sans"/>
              </a:rPr>
            </a:br>
            <a:endParaRPr b="1" sz="1300">
              <a:latin typeface="Quattrocento Sans"/>
              <a:ea typeface="Quattrocento Sans"/>
              <a:cs typeface="Quattrocento Sans"/>
              <a:sym typeface="Quattrocento Sans"/>
            </a:endParaRPr>
          </a:p>
        </p:txBody>
      </p:sp>
      <p:sp>
        <p:nvSpPr>
          <p:cNvPr id="314" name="Google Shape;314;p21"/>
          <p:cNvSpPr/>
          <p:nvPr/>
        </p:nvSpPr>
        <p:spPr>
          <a:xfrm>
            <a:off x="890338" y="4409267"/>
            <a:ext cx="3474720" cy="27432"/>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FB1462"/>
          </a:solidFill>
          <a:ln cap="rnd" cmpd="sng" w="38100">
            <a:solidFill>
              <a:srgbClr val="FB146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text, food, items, cluttered&#10;&#10;Description automatically generated" id="315" name="Google Shape;315;p21"/>
          <p:cNvPicPr preferRelativeResize="0"/>
          <p:nvPr/>
        </p:nvPicPr>
        <p:blipFill rotWithShape="1">
          <a:blip r:embed="rId3">
            <a:alphaModFix/>
          </a:blip>
          <a:srcRect b="-1" l="6059" r="26986"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3">
                                            <p:txEl>
                                              <p:pRg end="0" st="0"/>
                                            </p:txEl>
                                          </p:spTgt>
                                        </p:tgtEl>
                                        <p:attrNameLst>
                                          <p:attrName>style.visibility</p:attrName>
                                        </p:attrNameLst>
                                      </p:cBhvr>
                                      <p:to>
                                        <p:strVal val="visible"/>
                                      </p:to>
                                    </p:set>
                                    <p:animEffect filter="fade" transition="in">
                                      <p:cBhvr>
                                        <p:cTn dur="500"/>
                                        <p:tgtEl>
                                          <p:spTgt spid="313">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313">
                                            <p:txEl>
                                              <p:pRg end="1" st="1"/>
                                            </p:txEl>
                                          </p:spTgt>
                                        </p:tgtEl>
                                        <p:attrNameLst>
                                          <p:attrName>style.visibility</p:attrName>
                                        </p:attrNameLst>
                                      </p:cBhvr>
                                      <p:to>
                                        <p:strVal val="visible"/>
                                      </p:to>
                                    </p:set>
                                    <p:animEffect filter="fade" transition="in">
                                      <p:cBhvr>
                                        <p:cTn dur="500"/>
                                        <p:tgtEl>
                                          <p:spTgt spid="313">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313">
                                            <p:txEl>
                                              <p:pRg end="2" st="2"/>
                                            </p:txEl>
                                          </p:spTgt>
                                        </p:tgtEl>
                                        <p:attrNameLst>
                                          <p:attrName>style.visibility</p:attrName>
                                        </p:attrNameLst>
                                      </p:cBhvr>
                                      <p:to>
                                        <p:strVal val="visible"/>
                                      </p:to>
                                    </p:set>
                                    <p:animEffect filter="fade" transition="in">
                                      <p:cBhvr>
                                        <p:cTn dur="500"/>
                                        <p:tgtEl>
                                          <p:spTgt spid="31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0" name="Shape 320"/>
        <p:cNvGrpSpPr/>
        <p:nvPr/>
      </p:nvGrpSpPr>
      <p:grpSpPr>
        <a:xfrm>
          <a:off x="0" y="0"/>
          <a:ext cx="0" cy="0"/>
          <a:chOff x="0" y="0"/>
          <a:chExt cx="0" cy="0"/>
        </a:xfrm>
      </p:grpSpPr>
      <p:sp>
        <p:nvSpPr>
          <p:cNvPr id="321" name="Google Shape;321;p22"/>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22" name="Google Shape;322;p22"/>
          <p:cNvSpPr txBox="1"/>
          <p:nvPr>
            <p:ph idx="1" type="subTitle"/>
          </p:nvPr>
        </p:nvSpPr>
        <p:spPr>
          <a:xfrm>
            <a:off x="890339" y="4636008"/>
            <a:ext cx="3734014" cy="1572768"/>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800"/>
              <a:buNone/>
            </a:pPr>
            <a:r>
              <a:rPr b="1" lang="en-US" sz="1800">
                <a:latin typeface="Quattrocento Sans"/>
                <a:ea typeface="Quattrocento Sans"/>
                <a:cs typeface="Quattrocento Sans"/>
                <a:sym typeface="Quattrocento Sans"/>
              </a:rPr>
              <a:t>Remember, at all times, to take the necessary  precautions for your own health and safety. </a:t>
            </a:r>
            <a:endParaRPr b="1" sz="1800"/>
          </a:p>
          <a:p>
            <a:pPr indent="0" lvl="0" marL="0" rtl="0" algn="l">
              <a:lnSpc>
                <a:spcPct val="100000"/>
              </a:lnSpc>
              <a:spcBef>
                <a:spcPts val="1000"/>
              </a:spcBef>
              <a:spcAft>
                <a:spcPts val="0"/>
              </a:spcAft>
              <a:buClr>
                <a:schemeClr val="dk1"/>
              </a:buClr>
              <a:buSzPts val="1800"/>
              <a:buNone/>
            </a:pPr>
            <a:r>
              <a:t/>
            </a:r>
            <a:endParaRPr b="1" sz="1800"/>
          </a:p>
        </p:txBody>
      </p:sp>
      <p:sp>
        <p:nvSpPr>
          <p:cNvPr id="323" name="Google Shape;323;p22"/>
          <p:cNvSpPr/>
          <p:nvPr/>
        </p:nvSpPr>
        <p:spPr>
          <a:xfrm>
            <a:off x="890338" y="4409267"/>
            <a:ext cx="3474720" cy="27432"/>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8D98DF"/>
          </a:solidFill>
          <a:ln cap="rnd" cmpd="sng" w="38100">
            <a:solidFill>
              <a:srgbClr val="8D98D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person, indoor&#10;&#10;Description automatically generated" id="324" name="Google Shape;324;p22"/>
          <p:cNvPicPr preferRelativeResize="0"/>
          <p:nvPr/>
        </p:nvPicPr>
        <p:blipFill rotWithShape="1">
          <a:blip r:embed="rId3">
            <a:alphaModFix/>
          </a:blip>
          <a:srcRect b="0" l="32460" r="836"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22">
                                            <p:txEl>
                                              <p:pRg end="0" st="0"/>
                                            </p:txEl>
                                          </p:spTgt>
                                        </p:tgtEl>
                                        <p:attrNameLst>
                                          <p:attrName>style.visibility</p:attrName>
                                        </p:attrNameLst>
                                      </p:cBhvr>
                                      <p:to>
                                        <p:strVal val="visible"/>
                                      </p:to>
                                    </p:set>
                                    <p:animEffect filter="fade" transition="in">
                                      <p:cBhvr>
                                        <p:cTn dur="500"/>
                                        <p:tgtEl>
                                          <p:spTgt spid="322">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322">
                                            <p:txEl>
                                              <p:pRg end="1" st="1"/>
                                            </p:txEl>
                                          </p:spTgt>
                                        </p:tgtEl>
                                        <p:attrNameLst>
                                          <p:attrName>style.visibility</p:attrName>
                                        </p:attrNameLst>
                                      </p:cBhvr>
                                      <p:to>
                                        <p:strVal val="visible"/>
                                      </p:to>
                                    </p:set>
                                    <p:animEffect filter="fade" transition="in">
                                      <p:cBhvr>
                                        <p:cTn dur="500"/>
                                        <p:tgtEl>
                                          <p:spTgt spid="322">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23"/>
          <p:cNvSpPr txBox="1"/>
          <p:nvPr>
            <p:ph type="title"/>
          </p:nvPr>
        </p:nvSpPr>
        <p:spPr>
          <a:xfrm>
            <a:off x="831850" y="425938"/>
            <a:ext cx="7309827" cy="251069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02060"/>
              </a:buClr>
              <a:buSzPts val="6600"/>
              <a:buFont typeface="Calibri"/>
              <a:buNone/>
            </a:pPr>
            <a:r>
              <a:rPr b="1" lang="en-US" sz="6600">
                <a:solidFill>
                  <a:srgbClr val="002060"/>
                </a:solidFill>
                <a:latin typeface="Calibri"/>
                <a:ea typeface="Calibri"/>
                <a:cs typeface="Calibri"/>
                <a:sym typeface="Calibri"/>
              </a:rPr>
              <a:t>Module 3 </a:t>
            </a:r>
            <a:endParaRPr/>
          </a:p>
        </p:txBody>
      </p:sp>
      <p:sp>
        <p:nvSpPr>
          <p:cNvPr id="331" name="Google Shape;331;p23"/>
          <p:cNvSpPr txBox="1"/>
          <p:nvPr>
            <p:ph idx="1" type="body"/>
          </p:nvPr>
        </p:nvSpPr>
        <p:spPr>
          <a:xfrm>
            <a:off x="831850" y="2936631"/>
            <a:ext cx="8709724" cy="315301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95959"/>
              </a:buClr>
              <a:buSzPts val="2800"/>
              <a:buNone/>
            </a:pPr>
            <a:r>
              <a:rPr b="1" lang="en-US" sz="2800">
                <a:solidFill>
                  <a:srgbClr val="595959"/>
                </a:solidFill>
                <a:latin typeface="Calibri"/>
                <a:ea typeface="Calibri"/>
                <a:cs typeface="Calibri"/>
                <a:sym typeface="Calibri"/>
              </a:rPr>
              <a:t>3.2 Offering practical support to others</a:t>
            </a:r>
            <a:endParaRPr>
              <a:solidFill>
                <a:srgbClr val="3F3F3F"/>
              </a:solidFill>
              <a:latin typeface="Calibri"/>
              <a:ea typeface="Calibri"/>
              <a:cs typeface="Calibri"/>
              <a:sym typeface="Calibri"/>
            </a:endParaRPr>
          </a:p>
        </p:txBody>
      </p:sp>
      <p:pic>
        <p:nvPicPr>
          <p:cNvPr descr="A picture containing logo&#10;&#10;Description automatically generated" id="332" name="Google Shape;332;p23"/>
          <p:cNvPicPr preferRelativeResize="0"/>
          <p:nvPr/>
        </p:nvPicPr>
        <p:blipFill rotWithShape="1">
          <a:blip r:embed="rId3">
            <a:alphaModFix/>
          </a:blip>
          <a:srcRect b="0" l="0" r="0" t="0"/>
          <a:stretch/>
        </p:blipFill>
        <p:spPr>
          <a:xfrm>
            <a:off x="9541574" y="5091235"/>
            <a:ext cx="1805876" cy="99841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descr="A picture containing cat, table, person, wearing&#10;&#10;Description automatically generated" id="338" name="Google Shape;338;p24"/>
          <p:cNvPicPr preferRelativeResize="0"/>
          <p:nvPr/>
        </p:nvPicPr>
        <p:blipFill rotWithShape="1">
          <a:blip r:embed="rId3">
            <a:alphaModFix amt="50000"/>
          </a:blip>
          <a:srcRect b="5545" l="0" r="-1" t="10163"/>
          <a:stretch/>
        </p:blipFill>
        <p:spPr>
          <a:xfrm>
            <a:off x="20" y="10"/>
            <a:ext cx="12188930" cy="6857990"/>
          </a:xfrm>
          <a:prstGeom prst="rect">
            <a:avLst/>
          </a:prstGeom>
          <a:noFill/>
          <a:ln>
            <a:noFill/>
          </a:ln>
        </p:spPr>
      </p:pic>
      <p:sp>
        <p:nvSpPr>
          <p:cNvPr id="339" name="Google Shape;339;p24"/>
          <p:cNvSpPr txBox="1"/>
          <p:nvPr>
            <p:ph type="ctrTitle"/>
          </p:nvPr>
        </p:nvSpPr>
        <p:spPr>
          <a:xfrm>
            <a:off x="1527048" y="1124712"/>
            <a:ext cx="9144000" cy="306324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sz="8900"/>
              <a:t>LINKING TO OTHERS PROVIDING PRACTICAL SUPPORT</a:t>
            </a:r>
            <a:endParaRPr sz="89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44" name="Shape 344"/>
        <p:cNvGrpSpPr/>
        <p:nvPr/>
      </p:nvGrpSpPr>
      <p:grpSpPr>
        <a:xfrm>
          <a:off x="0" y="0"/>
          <a:ext cx="0" cy="0"/>
          <a:chOff x="0" y="0"/>
          <a:chExt cx="0" cy="0"/>
        </a:xfrm>
      </p:grpSpPr>
      <p:sp>
        <p:nvSpPr>
          <p:cNvPr id="345" name="Google Shape;345;p25"/>
          <p:cNvSpPr/>
          <p:nvPr/>
        </p:nvSpPr>
        <p:spPr>
          <a:xfrm>
            <a:off x="0" y="0"/>
            <a:ext cx="12192000" cy="6857999"/>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text, person&#10;&#10;Description automatically generated" id="346" name="Google Shape;346;p25"/>
          <p:cNvPicPr preferRelativeResize="0"/>
          <p:nvPr/>
        </p:nvPicPr>
        <p:blipFill rotWithShape="1">
          <a:blip r:embed="rId3">
            <a:alphaModFix amt="50000"/>
          </a:blip>
          <a:srcRect b="6078" l="0" r="0" t="9650"/>
          <a:stretch/>
        </p:blipFill>
        <p:spPr>
          <a:xfrm>
            <a:off x="20" y="1"/>
            <a:ext cx="12191980" cy="6857999"/>
          </a:xfrm>
          <a:prstGeom prst="rect">
            <a:avLst/>
          </a:prstGeom>
          <a:noFill/>
          <a:ln>
            <a:noFill/>
          </a:ln>
        </p:spPr>
      </p:pic>
      <p:sp>
        <p:nvSpPr>
          <p:cNvPr id="347" name="Google Shape;347;p25"/>
          <p:cNvSpPr txBox="1"/>
          <p:nvPr>
            <p:ph idx="1" type="subTitle"/>
          </p:nvPr>
        </p:nvSpPr>
        <p:spPr>
          <a:xfrm>
            <a:off x="1524000" y="4159404"/>
            <a:ext cx="9144000" cy="1098395"/>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FFFFFF"/>
              </a:buClr>
              <a:buSzPts val="2400"/>
              <a:buNone/>
            </a:pPr>
            <a:r>
              <a:rPr b="1" lang="en-US">
                <a:solidFill>
                  <a:srgbClr val="FFFFFF"/>
                </a:solidFill>
                <a:latin typeface="Quattrocento Sans"/>
                <a:ea typeface="Quattrocento Sans"/>
                <a:cs typeface="Quattrocento Sans"/>
                <a:sym typeface="Quattrocento Sans"/>
              </a:rPr>
              <a:t>There are instances when you can’t provide the services or items needed directly, but other service providers can.</a:t>
            </a:r>
            <a:endParaRPr b="1">
              <a:solidFill>
                <a:srgbClr val="FFFFFF"/>
              </a:solidFill>
              <a:latin typeface="Quattrocento Sans"/>
              <a:ea typeface="Quattrocento Sans"/>
              <a:cs typeface="Quattrocento Sans"/>
              <a:sym typeface="Quattrocento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2" name="Shape 352"/>
        <p:cNvGrpSpPr/>
        <p:nvPr/>
      </p:nvGrpSpPr>
      <p:grpSpPr>
        <a:xfrm>
          <a:off x="0" y="0"/>
          <a:ext cx="0" cy="0"/>
          <a:chOff x="0" y="0"/>
          <a:chExt cx="0" cy="0"/>
        </a:xfrm>
      </p:grpSpPr>
      <p:sp>
        <p:nvSpPr>
          <p:cNvPr id="353" name="Google Shape;353;p2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erson wearing a stethoscope around the neck&#10;&#10;Description automatically generated with medium confidence" id="354" name="Google Shape;354;p26"/>
          <p:cNvPicPr preferRelativeResize="0"/>
          <p:nvPr/>
        </p:nvPicPr>
        <p:blipFill rotWithShape="1">
          <a:blip r:embed="rId3">
            <a:alphaModFix/>
          </a:blip>
          <a:srcRect b="9091" l="8062" r="15235" t="0"/>
          <a:stretch/>
        </p:blipFill>
        <p:spPr>
          <a:xfrm>
            <a:off x="3523488" y="10"/>
            <a:ext cx="8668512" cy="6857990"/>
          </a:xfrm>
          <a:prstGeom prst="rect">
            <a:avLst/>
          </a:prstGeom>
          <a:noFill/>
          <a:ln>
            <a:noFill/>
          </a:ln>
        </p:spPr>
      </p:pic>
      <p:sp>
        <p:nvSpPr>
          <p:cNvPr id="355" name="Google Shape;355;p26"/>
          <p:cNvSpPr/>
          <p:nvPr/>
        </p:nvSpPr>
        <p:spPr>
          <a:xfrm>
            <a:off x="0" y="0"/>
            <a:ext cx="9756601" cy="6858000"/>
          </a:xfrm>
          <a:prstGeom prst="rect">
            <a:avLst/>
          </a:prstGeom>
          <a:gradFill>
            <a:gsLst>
              <a:gs pos="0">
                <a:srgbClr val="FFFFFF">
                  <a:alpha val="0"/>
                </a:srgbClr>
              </a:gs>
              <a:gs pos="19000">
                <a:srgbClr val="FFFFFF">
                  <a:alpha val="37254"/>
                </a:srgbClr>
              </a:gs>
              <a:gs pos="35000">
                <a:srgbClr val="FFFFFF">
                  <a:alpha val="78431"/>
                </a:srgbClr>
              </a:gs>
              <a:gs pos="58000">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6" name="Google Shape;356;p26"/>
          <p:cNvSpPr txBox="1"/>
          <p:nvPr>
            <p:ph idx="1" type="subTitle"/>
          </p:nvPr>
        </p:nvSpPr>
        <p:spPr>
          <a:xfrm>
            <a:off x="477980" y="4872922"/>
            <a:ext cx="4023359" cy="120814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b="1" lang="en-US" sz="2000">
                <a:latin typeface="Quattrocento Sans"/>
                <a:ea typeface="Quattrocento Sans"/>
                <a:cs typeface="Quattrocento Sans"/>
                <a:sym typeface="Quattrocento Sans"/>
              </a:rPr>
              <a:t>Linking people to services and supports is an essential part of helping.</a:t>
            </a:r>
            <a:r>
              <a:rPr b="1" lang="en-US" sz="2000"/>
              <a:t> </a:t>
            </a:r>
            <a:endParaRPr b="1" sz="2000"/>
          </a:p>
        </p:txBody>
      </p:sp>
      <p:sp>
        <p:nvSpPr>
          <p:cNvPr id="357" name="Google Shape;357;p26"/>
          <p:cNvSpPr/>
          <p:nvPr/>
        </p:nvSpPr>
        <p:spPr>
          <a:xfrm rot="5400000">
            <a:off x="759921" y="346791"/>
            <a:ext cx="146304"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358" name="Google Shape;358;p26"/>
          <p:cNvSpPr/>
          <p:nvPr/>
        </p:nvSpPr>
        <p:spPr>
          <a:xfrm>
            <a:off x="481029" y="4546920"/>
            <a:ext cx="3977640"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27"/>
          <p:cNvSpPr txBox="1"/>
          <p:nvPr>
            <p:ph idx="1" type="subTitle"/>
          </p:nvPr>
        </p:nvSpPr>
        <p:spPr>
          <a:xfrm>
            <a:off x="7083831" y="4636008"/>
            <a:ext cx="4198634" cy="1572768"/>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dk1"/>
              </a:buClr>
              <a:buSzPts val="2400"/>
              <a:buNone/>
            </a:pPr>
            <a:r>
              <a:rPr lang="en-US" sz="2400">
                <a:latin typeface="Quattrocento Sans"/>
                <a:ea typeface="Quattrocento Sans"/>
                <a:cs typeface="Quattrocento Sans"/>
                <a:sym typeface="Quattrocento Sans"/>
              </a:rPr>
              <a:t>To link effectively, make a list of all the organizations operating in your area and how to access them.</a:t>
            </a:r>
            <a:endParaRPr sz="2400">
              <a:latin typeface="Quattrocento Sans"/>
              <a:ea typeface="Quattrocento Sans"/>
              <a:cs typeface="Quattrocento Sans"/>
              <a:sym typeface="Quattrocento Sans"/>
            </a:endParaRPr>
          </a:p>
        </p:txBody>
      </p:sp>
      <p:pic>
        <p:nvPicPr>
          <p:cNvPr descr="A picture containing clock, room, drawing&#10;&#10;Description automatically generated" id="365" name="Google Shape;365;p27"/>
          <p:cNvPicPr preferRelativeResize="0"/>
          <p:nvPr/>
        </p:nvPicPr>
        <p:blipFill rotWithShape="1">
          <a:blip r:embed="rId3">
            <a:alphaModFix/>
          </a:blip>
          <a:srcRect b="9197" l="0" r="3" t="9123"/>
          <a:stretch/>
        </p:blipFill>
        <p:spPr>
          <a:xfrm>
            <a:off x="866691" y="1216968"/>
            <a:ext cx="5416261" cy="4424065"/>
          </a:xfrm>
          <a:custGeom>
            <a:rect b="b" l="l" r="r" t="t"/>
            <a:pathLst>
              <a:path extrusionOk="0" h="4424065" w="5531320">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28"/>
          <p:cNvSpPr txBox="1"/>
          <p:nvPr>
            <p:ph type="ctrTitle"/>
          </p:nvPr>
        </p:nvSpPr>
        <p:spPr>
          <a:xfrm>
            <a:off x="640080" y="320041"/>
            <a:ext cx="6692827" cy="2962806"/>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en-US"/>
              <a:t>IDENTIFY</a:t>
            </a:r>
            <a:endParaRPr/>
          </a:p>
        </p:txBody>
      </p:sp>
      <p:sp>
        <p:nvSpPr>
          <p:cNvPr id="372" name="Google Shape;372;p28"/>
          <p:cNvSpPr txBox="1"/>
          <p:nvPr>
            <p:ph idx="1" type="subTitle"/>
          </p:nvPr>
        </p:nvSpPr>
        <p:spPr>
          <a:xfrm>
            <a:off x="640080" y="3575154"/>
            <a:ext cx="10257769" cy="2625493"/>
          </a:xfrm>
          <a:prstGeom prst="rect">
            <a:avLst/>
          </a:prstGeom>
          <a:noFill/>
          <a:ln>
            <a:noFill/>
          </a:ln>
        </p:spPr>
        <p:txBody>
          <a:bodyPr anchorCtr="0" anchor="t" bIns="45700" lIns="91425" spcFirstLastPara="1" rIns="91425" wrap="square" tIns="45700">
            <a:noAutofit/>
          </a:bodyPr>
          <a:lstStyle/>
          <a:p>
            <a:pPr indent="-342900" lvl="1" marL="800100" rtl="0" algn="l">
              <a:lnSpc>
                <a:spcPct val="90000"/>
              </a:lnSpc>
              <a:spcBef>
                <a:spcPts val="0"/>
              </a:spcBef>
              <a:spcAft>
                <a:spcPts val="0"/>
              </a:spcAft>
              <a:buClr>
                <a:schemeClr val="dk1"/>
              </a:buClr>
              <a:buSzPts val="2800"/>
              <a:buChar char="•"/>
            </a:pPr>
            <a:r>
              <a:rPr b="1" lang="en-US" sz="2800">
                <a:latin typeface="Quattrocento Sans"/>
                <a:ea typeface="Quattrocento Sans"/>
                <a:cs typeface="Quattrocento Sans"/>
                <a:sym typeface="Quattrocento Sans"/>
              </a:rPr>
              <a:t>Identify their social support (e.g.: family, friends &amp; neighbors)</a:t>
            </a:r>
            <a:endParaRPr b="1" sz="2800">
              <a:latin typeface="Quattrocento Sans"/>
              <a:ea typeface="Quattrocento Sans"/>
              <a:cs typeface="Quattrocento Sans"/>
              <a:sym typeface="Quattrocento Sans"/>
            </a:endParaRPr>
          </a:p>
          <a:p>
            <a:pPr indent="-342900" lvl="1" marL="800100" rtl="0" algn="l">
              <a:lnSpc>
                <a:spcPct val="90000"/>
              </a:lnSpc>
              <a:spcBef>
                <a:spcPts val="500"/>
              </a:spcBef>
              <a:spcAft>
                <a:spcPts val="0"/>
              </a:spcAft>
              <a:buClr>
                <a:schemeClr val="dk1"/>
              </a:buClr>
              <a:buSzPts val="2800"/>
              <a:buChar char="•"/>
            </a:pPr>
            <a:r>
              <a:rPr b="1" lang="en-US" sz="2800">
                <a:latin typeface="Quattrocento Sans"/>
                <a:ea typeface="Quattrocento Sans"/>
                <a:cs typeface="Quattrocento Sans"/>
                <a:sym typeface="Quattrocento Sans"/>
              </a:rPr>
              <a:t>Identify local service providers (e.g.: Non Governmental Organizations, Community based organizations and religious organizations etc.)</a:t>
            </a:r>
            <a:endParaRPr b="1" sz="2800">
              <a:latin typeface="Quattrocento Sans"/>
              <a:ea typeface="Quattrocento Sans"/>
              <a:cs typeface="Quattrocento Sans"/>
              <a:sym typeface="Quattrocento Sans"/>
            </a:endParaRPr>
          </a:p>
          <a:p>
            <a:pPr indent="0" lvl="0" marL="0" rtl="0" algn="ctr">
              <a:lnSpc>
                <a:spcPct val="90000"/>
              </a:lnSpc>
              <a:spcBef>
                <a:spcPts val="1000"/>
              </a:spcBef>
              <a:spcAft>
                <a:spcPts val="0"/>
              </a:spcAft>
              <a:buClr>
                <a:schemeClr val="dk1"/>
              </a:buClr>
              <a:buSzPts val="3600"/>
              <a:buNone/>
            </a:pPr>
            <a:r>
              <a:t/>
            </a:r>
            <a:endParaRPr b="1" sz="3600"/>
          </a:p>
        </p:txBody>
      </p:sp>
      <p:pic>
        <p:nvPicPr>
          <p:cNvPr descr="Magnifying glass" id="373" name="Google Shape;373;p28"/>
          <p:cNvPicPr preferRelativeResize="0"/>
          <p:nvPr/>
        </p:nvPicPr>
        <p:blipFill rotWithShape="1">
          <a:blip r:embed="rId3">
            <a:alphaModFix/>
          </a:blip>
          <a:srcRect b="0" l="0" r="0" t="0"/>
          <a:stretch/>
        </p:blipFill>
        <p:spPr>
          <a:xfrm>
            <a:off x="7736574" y="0"/>
            <a:ext cx="4087368" cy="408736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29"/>
          <p:cNvSpPr txBox="1"/>
          <p:nvPr>
            <p:ph type="ctrTitle"/>
          </p:nvPr>
        </p:nvSpPr>
        <p:spPr>
          <a:xfrm>
            <a:off x="640080" y="320041"/>
            <a:ext cx="6692827" cy="310896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br>
              <a:rPr b="1" lang="en-US" sz="8900"/>
            </a:br>
            <a:br>
              <a:rPr b="1" lang="en-US" sz="8900"/>
            </a:br>
            <a:r>
              <a:rPr b="1" lang="en-US" sz="8900"/>
              <a:t>ASK</a:t>
            </a:r>
            <a:endParaRPr sz="8900"/>
          </a:p>
        </p:txBody>
      </p:sp>
      <p:sp>
        <p:nvSpPr>
          <p:cNvPr id="380" name="Google Shape;380;p29"/>
          <p:cNvSpPr txBox="1"/>
          <p:nvPr>
            <p:ph idx="1" type="subTitle"/>
          </p:nvPr>
        </p:nvSpPr>
        <p:spPr>
          <a:xfrm>
            <a:off x="1034321" y="3687580"/>
            <a:ext cx="7820312" cy="2515163"/>
          </a:xfrm>
          <a:prstGeom prst="rect">
            <a:avLst/>
          </a:prstGeom>
          <a:noFill/>
          <a:ln>
            <a:noFill/>
          </a:ln>
        </p:spPr>
        <p:txBody>
          <a:bodyPr anchorCtr="0" anchor="t" bIns="45700" lIns="91425" spcFirstLastPara="1" rIns="91425" wrap="square" tIns="45700">
            <a:noAutofit/>
          </a:bodyPr>
          <a:lstStyle/>
          <a:p>
            <a:pPr indent="-177800" lvl="1" marL="457200" rtl="0" algn="l">
              <a:lnSpc>
                <a:spcPct val="90000"/>
              </a:lnSpc>
              <a:spcBef>
                <a:spcPts val="0"/>
              </a:spcBef>
              <a:spcAft>
                <a:spcPts val="0"/>
              </a:spcAft>
              <a:buClr>
                <a:schemeClr val="dk1"/>
              </a:buClr>
              <a:buSzPts val="2800"/>
              <a:buChar char="•"/>
            </a:pPr>
            <a:r>
              <a:rPr b="1" lang="en-US" sz="2800">
                <a:latin typeface="Quattrocento Sans"/>
                <a:ea typeface="Quattrocento Sans"/>
                <a:cs typeface="Quattrocento Sans"/>
                <a:sym typeface="Quattrocento Sans"/>
              </a:rPr>
              <a:t> Ask them whether they would prefer going to </a:t>
            </a:r>
            <a:r>
              <a:rPr b="1" lang="en-US" sz="2800">
                <a:latin typeface="Quattrocento Sans"/>
                <a:ea typeface="Quattrocento Sans"/>
                <a:cs typeface="Quattrocento Sans"/>
                <a:sym typeface="Quattrocento Sans"/>
                <a:extLst>
                  <a:ext uri="http://customooxmlschemas.google.com/">
                    <go:slidesCustomData xmlns:go="http://customooxmlschemas.google.com/" textRoundtripDataId="0"/>
                  </a:ext>
                </a:extLst>
              </a:rPr>
              <a:t>the identified resource for </a:t>
            </a:r>
            <a:r>
              <a:rPr b="1" lang="en-US" sz="2800">
                <a:latin typeface="Quattrocento Sans"/>
                <a:ea typeface="Quattrocento Sans"/>
                <a:cs typeface="Quattrocento Sans"/>
                <a:sym typeface="Quattrocento Sans"/>
              </a:rPr>
              <a:t>support</a:t>
            </a:r>
            <a:endParaRPr/>
          </a:p>
          <a:p>
            <a:pPr indent="-177800" lvl="1" marL="457200" rtl="0" algn="l">
              <a:lnSpc>
                <a:spcPct val="90000"/>
              </a:lnSpc>
              <a:spcBef>
                <a:spcPts val="500"/>
              </a:spcBef>
              <a:spcAft>
                <a:spcPts val="0"/>
              </a:spcAft>
              <a:buClr>
                <a:schemeClr val="dk1"/>
              </a:buClr>
              <a:buSzPts val="2800"/>
              <a:buChar char="•"/>
            </a:pPr>
            <a:r>
              <a:rPr b="1" lang="en-US" sz="2800">
                <a:latin typeface="Quattrocento Sans"/>
                <a:ea typeface="Quattrocento Sans"/>
                <a:cs typeface="Quattrocento Sans"/>
                <a:sym typeface="Quattrocento Sans"/>
              </a:rPr>
              <a:t> Ask the identified resources person or organization</a:t>
            </a:r>
            <a:endParaRPr b="1" sz="2800">
              <a:latin typeface="Quattrocento Sans"/>
              <a:ea typeface="Quattrocento Sans"/>
              <a:cs typeface="Quattrocento Sans"/>
              <a:sym typeface="Quattrocento Sans"/>
            </a:endParaRPr>
          </a:p>
          <a:p>
            <a:pPr indent="0" lvl="0" marL="0" rtl="0" algn="ctr">
              <a:lnSpc>
                <a:spcPct val="90000"/>
              </a:lnSpc>
              <a:spcBef>
                <a:spcPts val="1000"/>
              </a:spcBef>
              <a:spcAft>
                <a:spcPts val="0"/>
              </a:spcAft>
              <a:buClr>
                <a:schemeClr val="dk1"/>
              </a:buClr>
              <a:buSzPts val="3600"/>
              <a:buNone/>
            </a:pPr>
            <a:r>
              <a:t/>
            </a:r>
            <a:endParaRPr b="1" sz="3600">
              <a:latin typeface="Arial"/>
              <a:ea typeface="Arial"/>
              <a:cs typeface="Arial"/>
              <a:sym typeface="Arial"/>
            </a:endParaRPr>
          </a:p>
        </p:txBody>
      </p:sp>
      <p:pic>
        <p:nvPicPr>
          <p:cNvPr descr="Question mark" id="381" name="Google Shape;381;p29"/>
          <p:cNvPicPr preferRelativeResize="0"/>
          <p:nvPr/>
        </p:nvPicPr>
        <p:blipFill rotWithShape="1">
          <a:blip r:embed="rId3">
            <a:alphaModFix/>
          </a:blip>
          <a:srcRect b="0" l="0" r="0" t="0"/>
          <a:stretch/>
        </p:blipFill>
        <p:spPr>
          <a:xfrm>
            <a:off x="7781544" y="545889"/>
            <a:ext cx="4087368" cy="408736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t/>
            </a:r>
            <a:endParaRPr/>
          </a:p>
        </p:txBody>
      </p:sp>
      <p:sp>
        <p:nvSpPr>
          <p:cNvPr id="143" name="Google Shape;143;p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p>
        </p:txBody>
      </p:sp>
      <p:pic>
        <p:nvPicPr>
          <p:cNvPr descr="Modules Overview" id="144" name="Google Shape;144;p3"/>
          <p:cNvPicPr preferRelativeResize="0"/>
          <p:nvPr/>
        </p:nvPicPr>
        <p:blipFill rotWithShape="1">
          <a:blip r:embed="rId3">
            <a:alphaModFix/>
          </a:blip>
          <a:srcRect b="0" l="0" r="0" t="0"/>
          <a:stretch/>
        </p:blipFill>
        <p:spPr>
          <a:xfrm>
            <a:off x="10944352" y="5761736"/>
            <a:ext cx="812800" cy="812800"/>
          </a:xfrm>
          <a:prstGeom prst="rect">
            <a:avLst/>
          </a:prstGeom>
          <a:noFill/>
          <a:ln>
            <a:noFill/>
          </a:ln>
        </p:spPr>
      </p:pic>
      <p:pic>
        <p:nvPicPr>
          <p:cNvPr id="145" name="Google Shape;145;p3"/>
          <p:cNvPicPr preferRelativeResize="0"/>
          <p:nvPr/>
        </p:nvPicPr>
        <p:blipFill rotWithShape="1">
          <a:blip r:embed="rId4">
            <a:alphaModFix/>
          </a:blip>
          <a:srcRect b="0" l="0" r="0" t="0"/>
          <a:stretch/>
        </p:blipFill>
        <p:spPr>
          <a:xfrm>
            <a:off x="0" y="-182817"/>
            <a:ext cx="12192000" cy="6838950"/>
          </a:xfrm>
          <a:prstGeom prst="rect">
            <a:avLst/>
          </a:prstGeom>
          <a:noFill/>
          <a:ln>
            <a:noFill/>
          </a:ln>
        </p:spPr>
      </p:pic>
      <p:sp>
        <p:nvSpPr>
          <p:cNvPr id="146" name="Google Shape;146;p3"/>
          <p:cNvSpPr/>
          <p:nvPr/>
        </p:nvSpPr>
        <p:spPr>
          <a:xfrm>
            <a:off x="4928785" y="2505456"/>
            <a:ext cx="2334430" cy="4069080"/>
          </a:xfrm>
          <a:prstGeom prst="rect">
            <a:avLst/>
          </a:prstGeom>
          <a:noFill/>
          <a:ln cap="flat" cmpd="sng" w="254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5000"/>
                                        <p:tgtEl>
                                          <p:spTgt spid="1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30"/>
          <p:cNvSpPr txBox="1"/>
          <p:nvPr>
            <p:ph type="ctrTitle"/>
          </p:nvPr>
        </p:nvSpPr>
        <p:spPr>
          <a:xfrm>
            <a:off x="640080" y="320041"/>
            <a:ext cx="6692827" cy="310896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br>
              <a:rPr b="1" lang="en-US" sz="8900"/>
            </a:br>
            <a:br>
              <a:rPr b="1" lang="en-US" sz="8900"/>
            </a:br>
            <a:r>
              <a:rPr b="1" lang="en-US" sz="8900"/>
              <a:t>LINK</a:t>
            </a:r>
            <a:endParaRPr sz="8900"/>
          </a:p>
        </p:txBody>
      </p:sp>
      <p:sp>
        <p:nvSpPr>
          <p:cNvPr id="388" name="Google Shape;388;p30"/>
          <p:cNvSpPr txBox="1"/>
          <p:nvPr>
            <p:ph idx="1" type="subTitle"/>
          </p:nvPr>
        </p:nvSpPr>
        <p:spPr>
          <a:xfrm>
            <a:off x="640080" y="3792511"/>
            <a:ext cx="8563881" cy="2410232"/>
          </a:xfrm>
          <a:prstGeom prst="rect">
            <a:avLst/>
          </a:prstGeom>
          <a:noFill/>
          <a:ln>
            <a:noFill/>
          </a:ln>
        </p:spPr>
        <p:txBody>
          <a:bodyPr anchorCtr="0" anchor="t" bIns="45700" lIns="91425" spcFirstLastPara="1" rIns="91425" wrap="square" tIns="45700">
            <a:noAutofit/>
          </a:bodyPr>
          <a:lstStyle/>
          <a:p>
            <a:pPr indent="-203200" lvl="1" marL="457200" rtl="0" algn="l">
              <a:lnSpc>
                <a:spcPct val="90000"/>
              </a:lnSpc>
              <a:spcBef>
                <a:spcPts val="0"/>
              </a:spcBef>
              <a:spcAft>
                <a:spcPts val="0"/>
              </a:spcAft>
              <a:buClr>
                <a:schemeClr val="dk1"/>
              </a:buClr>
              <a:buSzPts val="3200"/>
              <a:buChar char="•"/>
            </a:pPr>
            <a:r>
              <a:rPr b="1" lang="en-US" sz="3200">
                <a:latin typeface="Quattrocento Sans"/>
                <a:ea typeface="Quattrocento Sans"/>
                <a:cs typeface="Quattrocento Sans"/>
                <a:sym typeface="Quattrocento Sans"/>
              </a:rPr>
              <a:t> Provide contact details of the identified resources</a:t>
            </a:r>
            <a:endParaRPr/>
          </a:p>
          <a:p>
            <a:pPr indent="-203200" lvl="1" marL="457200" rtl="0" algn="l">
              <a:lnSpc>
                <a:spcPct val="90000"/>
              </a:lnSpc>
              <a:spcBef>
                <a:spcPts val="500"/>
              </a:spcBef>
              <a:spcAft>
                <a:spcPts val="0"/>
              </a:spcAft>
              <a:buClr>
                <a:schemeClr val="dk1"/>
              </a:buClr>
              <a:buSzPts val="3200"/>
              <a:buChar char="•"/>
            </a:pPr>
            <a:r>
              <a:rPr b="1" lang="en-US" sz="3200">
                <a:latin typeface="Quattrocento Sans"/>
                <a:ea typeface="Quattrocento Sans"/>
                <a:cs typeface="Quattrocento Sans"/>
                <a:sym typeface="Quattrocento Sans"/>
              </a:rPr>
              <a:t> Connect identified resource to the person in distress</a:t>
            </a:r>
            <a:endParaRPr b="1" sz="3200">
              <a:latin typeface="Quattrocento Sans"/>
              <a:ea typeface="Quattrocento Sans"/>
              <a:cs typeface="Quattrocento Sans"/>
              <a:sym typeface="Quattrocento Sans"/>
            </a:endParaRPr>
          </a:p>
          <a:p>
            <a:pPr indent="0" lvl="1" marL="457200" rtl="0" algn="l">
              <a:lnSpc>
                <a:spcPct val="90000"/>
              </a:lnSpc>
              <a:spcBef>
                <a:spcPts val="500"/>
              </a:spcBef>
              <a:spcAft>
                <a:spcPts val="0"/>
              </a:spcAft>
              <a:buClr>
                <a:schemeClr val="dk1"/>
              </a:buClr>
              <a:buSzPts val="3200"/>
              <a:buNone/>
            </a:pPr>
            <a:r>
              <a:t/>
            </a:r>
            <a:endParaRPr b="1" sz="3200">
              <a:latin typeface="Quattrocento Sans"/>
              <a:ea typeface="Quattrocento Sans"/>
              <a:cs typeface="Quattrocento Sans"/>
              <a:sym typeface="Quattrocento Sans"/>
            </a:endParaRPr>
          </a:p>
          <a:p>
            <a:pPr indent="0" lvl="0" marL="0" rtl="0" algn="ctr">
              <a:lnSpc>
                <a:spcPct val="90000"/>
              </a:lnSpc>
              <a:spcBef>
                <a:spcPts val="1000"/>
              </a:spcBef>
              <a:spcAft>
                <a:spcPts val="0"/>
              </a:spcAft>
              <a:buClr>
                <a:schemeClr val="dk1"/>
              </a:buClr>
              <a:buSzPts val="4000"/>
              <a:buNone/>
            </a:pPr>
            <a:r>
              <a:t/>
            </a:r>
            <a:endParaRPr b="1" sz="4000">
              <a:latin typeface="Arial"/>
              <a:ea typeface="Arial"/>
              <a:cs typeface="Arial"/>
              <a:sym typeface="Arial"/>
            </a:endParaRPr>
          </a:p>
        </p:txBody>
      </p:sp>
      <p:pic>
        <p:nvPicPr>
          <p:cNvPr descr="Link" id="389" name="Google Shape;389;p30"/>
          <p:cNvPicPr preferRelativeResize="0"/>
          <p:nvPr/>
        </p:nvPicPr>
        <p:blipFill rotWithShape="1">
          <a:blip r:embed="rId3">
            <a:alphaModFix/>
          </a:blip>
          <a:srcRect b="0" l="0" r="0" t="0"/>
          <a:stretch/>
        </p:blipFill>
        <p:spPr>
          <a:xfrm>
            <a:off x="7887394" y="545889"/>
            <a:ext cx="4087368" cy="408736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pic>
        <p:nvPicPr>
          <p:cNvPr descr="A picture containing person, indoor, person, food&#10;&#10;Description automatically generated" id="395" name="Google Shape;395;p31"/>
          <p:cNvPicPr preferRelativeResize="0"/>
          <p:nvPr/>
        </p:nvPicPr>
        <p:blipFill rotWithShape="1">
          <a:blip r:embed="rId3">
            <a:alphaModFix/>
          </a:blip>
          <a:srcRect b="10873" l="0" r="-1" t="9033"/>
          <a:stretch/>
        </p:blipFill>
        <p:spPr>
          <a:xfrm>
            <a:off x="0" y="0"/>
            <a:ext cx="12188952" cy="6858000"/>
          </a:xfrm>
          <a:prstGeom prst="rect">
            <a:avLst/>
          </a:prstGeom>
          <a:noFill/>
          <a:ln>
            <a:noFill/>
          </a:ln>
        </p:spPr>
      </p:pic>
      <p:sp>
        <p:nvSpPr>
          <p:cNvPr id="396" name="Google Shape;396;p31"/>
          <p:cNvSpPr txBox="1"/>
          <p:nvPr>
            <p:ph idx="1" type="subTitle"/>
          </p:nvPr>
        </p:nvSpPr>
        <p:spPr>
          <a:xfrm>
            <a:off x="640080" y="5678424"/>
            <a:ext cx="10908792" cy="54864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2600"/>
              <a:buNone/>
            </a:pPr>
            <a:r>
              <a:rPr b="1" lang="en-US" sz="2600">
                <a:solidFill>
                  <a:schemeClr val="lt1"/>
                </a:solidFill>
                <a:latin typeface="Quattrocento Sans"/>
                <a:ea typeface="Quattrocento Sans"/>
                <a:cs typeface="Quattrocento Sans"/>
                <a:sym typeface="Quattrocento Sans"/>
              </a:rPr>
              <a:t>Make sure to quickly link people in distress or those who need food, water, shelter or urgent medical or social services to ensure their safety and protection. </a:t>
            </a:r>
            <a:endParaRPr b="1" sz="2600">
              <a:solidFill>
                <a:schemeClr val="lt1"/>
              </a:solidFill>
              <a:latin typeface="Quattrocento Sans"/>
              <a:ea typeface="Quattrocento Sans"/>
              <a:cs typeface="Quattrocento Sans"/>
              <a:sym typeface="Quattrocento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01" name="Shape 401"/>
        <p:cNvGrpSpPr/>
        <p:nvPr/>
      </p:nvGrpSpPr>
      <p:grpSpPr>
        <a:xfrm>
          <a:off x="0" y="0"/>
          <a:ext cx="0" cy="0"/>
          <a:chOff x="0" y="0"/>
          <a:chExt cx="0" cy="0"/>
        </a:xfrm>
      </p:grpSpPr>
      <p:sp>
        <p:nvSpPr>
          <p:cNvPr id="402" name="Google Shape;402;p32"/>
          <p:cNvSpPr/>
          <p:nvPr/>
        </p:nvSpPr>
        <p:spPr>
          <a:xfrm>
            <a:off x="0" y="0"/>
            <a:ext cx="12192000" cy="6857999"/>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outdoor, person, ground&#10;&#10;Description automatically generated" id="403" name="Google Shape;403;p32"/>
          <p:cNvPicPr preferRelativeResize="0"/>
          <p:nvPr/>
        </p:nvPicPr>
        <p:blipFill rotWithShape="1">
          <a:blip r:embed="rId3">
            <a:alphaModFix amt="50000"/>
          </a:blip>
          <a:srcRect b="15730" l="0" r="0" t="0"/>
          <a:stretch/>
        </p:blipFill>
        <p:spPr>
          <a:xfrm>
            <a:off x="20" y="1"/>
            <a:ext cx="12191980" cy="6857999"/>
          </a:xfrm>
          <a:prstGeom prst="rect">
            <a:avLst/>
          </a:prstGeom>
          <a:noFill/>
          <a:ln>
            <a:noFill/>
          </a:ln>
        </p:spPr>
      </p:pic>
      <p:sp>
        <p:nvSpPr>
          <p:cNvPr id="404" name="Google Shape;404;p32"/>
          <p:cNvSpPr txBox="1"/>
          <p:nvPr>
            <p:ph idx="1" type="subTitle"/>
          </p:nvPr>
        </p:nvSpPr>
        <p:spPr>
          <a:xfrm>
            <a:off x="1524000" y="4159404"/>
            <a:ext cx="9144000" cy="1098395"/>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FFFFFF"/>
              </a:buClr>
              <a:buSzPts val="2400"/>
              <a:buNone/>
            </a:pPr>
            <a:r>
              <a:rPr b="1" lang="en-US">
                <a:solidFill>
                  <a:srgbClr val="FFFFFF"/>
                </a:solidFill>
                <a:latin typeface="Quattrocento Sans"/>
                <a:ea typeface="Quattrocento Sans"/>
                <a:cs typeface="Quattrocento Sans"/>
                <a:sym typeface="Quattrocento Sans"/>
              </a:rPr>
              <a:t>Follow up with people if you agree to do so!</a:t>
            </a:r>
            <a:endParaRPr b="1">
              <a:solidFill>
                <a:srgbClr val="FFFFFF"/>
              </a:solidFill>
              <a:latin typeface="Quattrocento Sans"/>
              <a:ea typeface="Quattrocento Sans"/>
              <a:cs typeface="Quattrocento Sans"/>
              <a:sym typeface="Quattrocento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33"/>
          <p:cNvSpPr txBox="1"/>
          <p:nvPr>
            <p:ph type="title"/>
          </p:nvPr>
        </p:nvSpPr>
        <p:spPr>
          <a:xfrm>
            <a:off x="831850" y="425938"/>
            <a:ext cx="7309827" cy="251069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02060"/>
              </a:buClr>
              <a:buSzPts val="6600"/>
              <a:buFont typeface="Calibri"/>
              <a:buNone/>
            </a:pPr>
            <a:r>
              <a:rPr b="1" lang="en-US" sz="6600">
                <a:solidFill>
                  <a:srgbClr val="002060"/>
                </a:solidFill>
                <a:latin typeface="Calibri"/>
                <a:ea typeface="Calibri"/>
                <a:cs typeface="Calibri"/>
                <a:sym typeface="Calibri"/>
              </a:rPr>
              <a:t>Module 3 </a:t>
            </a:r>
            <a:endParaRPr/>
          </a:p>
        </p:txBody>
      </p:sp>
      <p:sp>
        <p:nvSpPr>
          <p:cNvPr id="411" name="Google Shape;411;p33"/>
          <p:cNvSpPr txBox="1"/>
          <p:nvPr>
            <p:ph idx="1" type="body"/>
          </p:nvPr>
        </p:nvSpPr>
        <p:spPr>
          <a:xfrm>
            <a:off x="831849" y="2936631"/>
            <a:ext cx="7951933" cy="315301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95959"/>
              </a:buClr>
              <a:buSzPts val="2800"/>
              <a:buNone/>
            </a:pPr>
            <a:r>
              <a:rPr b="1" lang="en-US" sz="2800">
                <a:solidFill>
                  <a:srgbClr val="595959"/>
                </a:solidFill>
                <a:latin typeface="Calibri"/>
                <a:ea typeface="Calibri"/>
                <a:cs typeface="Calibri"/>
                <a:sym typeface="Calibri"/>
              </a:rPr>
              <a:t>3.3 Offering Practical Support : Helping others to help themselves</a:t>
            </a:r>
            <a:endParaRPr>
              <a:solidFill>
                <a:srgbClr val="3F3F3F"/>
              </a:solidFill>
              <a:latin typeface="Calibri"/>
              <a:ea typeface="Calibri"/>
              <a:cs typeface="Calibri"/>
              <a:sym typeface="Calibri"/>
            </a:endParaRPr>
          </a:p>
        </p:txBody>
      </p:sp>
      <p:pic>
        <p:nvPicPr>
          <p:cNvPr descr="A picture containing logo&#10;&#10;Description automatically generated" id="412" name="Google Shape;412;p33"/>
          <p:cNvPicPr preferRelativeResize="0"/>
          <p:nvPr/>
        </p:nvPicPr>
        <p:blipFill rotWithShape="1">
          <a:blip r:embed="rId3">
            <a:alphaModFix/>
          </a:blip>
          <a:srcRect b="0" l="0" r="0" t="0"/>
          <a:stretch/>
        </p:blipFill>
        <p:spPr>
          <a:xfrm>
            <a:off x="9541574" y="5091235"/>
            <a:ext cx="1805876" cy="99841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7" name="Shape 417"/>
        <p:cNvGrpSpPr/>
        <p:nvPr/>
      </p:nvGrpSpPr>
      <p:grpSpPr>
        <a:xfrm>
          <a:off x="0" y="0"/>
          <a:ext cx="0" cy="0"/>
          <a:chOff x="0" y="0"/>
          <a:chExt cx="0" cy="0"/>
        </a:xfrm>
      </p:grpSpPr>
      <p:sp>
        <p:nvSpPr>
          <p:cNvPr id="418" name="Google Shape;418;p34"/>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9" name="Google Shape;419;p34"/>
          <p:cNvSpPr txBox="1"/>
          <p:nvPr>
            <p:ph type="ctrTitle"/>
          </p:nvPr>
        </p:nvSpPr>
        <p:spPr>
          <a:xfrm>
            <a:off x="890338" y="640080"/>
            <a:ext cx="3734014" cy="356616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lang="en-US" sz="5400"/>
              <a:t>Helping others to help themselves</a:t>
            </a:r>
            <a:endParaRPr/>
          </a:p>
        </p:txBody>
      </p:sp>
      <p:sp>
        <p:nvSpPr>
          <p:cNvPr id="420" name="Google Shape;420;p34"/>
          <p:cNvSpPr/>
          <p:nvPr/>
        </p:nvSpPr>
        <p:spPr>
          <a:xfrm>
            <a:off x="890338" y="4409267"/>
            <a:ext cx="3474720" cy="18288"/>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erson wearing a cowboy hat&#10;&#10;Description automatically generated with medium confidence" id="421" name="Google Shape;421;p34"/>
          <p:cNvPicPr preferRelativeResize="0"/>
          <p:nvPr/>
        </p:nvPicPr>
        <p:blipFill rotWithShape="1">
          <a:blip r:embed="rId3">
            <a:alphaModFix/>
          </a:blip>
          <a:srcRect b="0" l="25399" r="7898"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19"/>
                                        </p:tgtEl>
                                        <p:attrNameLst>
                                          <p:attrName>style.visibility</p:attrName>
                                        </p:attrNameLst>
                                      </p:cBhvr>
                                      <p:to>
                                        <p:strVal val="visible"/>
                                      </p:to>
                                    </p:set>
                                    <p:animEffect filter="fade" transition="in">
                                      <p:cBhvr>
                                        <p:cTn dur="500"/>
                                        <p:tgtEl>
                                          <p:spTgt spid="4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26" name="Shape 426"/>
        <p:cNvGrpSpPr/>
        <p:nvPr/>
      </p:nvGrpSpPr>
      <p:grpSpPr>
        <a:xfrm>
          <a:off x="0" y="0"/>
          <a:ext cx="0" cy="0"/>
          <a:chOff x="0" y="0"/>
          <a:chExt cx="0" cy="0"/>
        </a:xfrm>
      </p:grpSpPr>
      <p:sp>
        <p:nvSpPr>
          <p:cNvPr id="427" name="Google Shape;427;p35"/>
          <p:cNvSpPr/>
          <p:nvPr/>
        </p:nvSpPr>
        <p:spPr>
          <a:xfrm>
            <a:off x="0" y="0"/>
            <a:ext cx="12192000" cy="6857999"/>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group of women posing for a photo&#10;&#10;Description automatically generated with medium confidence" id="428" name="Google Shape;428;p35"/>
          <p:cNvPicPr preferRelativeResize="0"/>
          <p:nvPr/>
        </p:nvPicPr>
        <p:blipFill rotWithShape="1">
          <a:blip r:embed="rId3">
            <a:alphaModFix amt="50000"/>
          </a:blip>
          <a:srcRect b="15730" l="0" r="0" t="0"/>
          <a:stretch/>
        </p:blipFill>
        <p:spPr>
          <a:xfrm>
            <a:off x="20" y="1"/>
            <a:ext cx="12191980" cy="6857999"/>
          </a:xfrm>
          <a:prstGeom prst="rect">
            <a:avLst/>
          </a:prstGeom>
          <a:noFill/>
          <a:ln>
            <a:noFill/>
          </a:ln>
        </p:spPr>
      </p:pic>
      <p:sp>
        <p:nvSpPr>
          <p:cNvPr id="429" name="Google Shape;429;p35"/>
          <p:cNvSpPr txBox="1"/>
          <p:nvPr>
            <p:ph idx="1" type="subTitle"/>
          </p:nvPr>
        </p:nvSpPr>
        <p:spPr>
          <a:xfrm>
            <a:off x="1524000" y="4159404"/>
            <a:ext cx="9144000" cy="1098395"/>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FFFFFF"/>
              </a:buClr>
              <a:buSzPts val="2400"/>
              <a:buNone/>
            </a:pPr>
            <a:r>
              <a:rPr lang="en-US">
                <a:solidFill>
                  <a:srgbClr val="FFFFFF"/>
                </a:solidFill>
                <a:latin typeface="Quattrocento Sans"/>
                <a:ea typeface="Quattrocento Sans"/>
                <a:cs typeface="Quattrocento Sans"/>
                <a:sym typeface="Quattrocento Sans"/>
              </a:rPr>
              <a:t>For people to function well, they often need to feel that they have some control in their lives.</a:t>
            </a:r>
            <a:endParaRPr>
              <a:solidFill>
                <a:srgbClr val="FFFFFF"/>
              </a:solidFill>
              <a:latin typeface="Quattrocento Sans"/>
              <a:ea typeface="Quattrocento Sans"/>
              <a:cs typeface="Quattrocento Sans"/>
              <a:sym typeface="Quattrocento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29">
                                            <p:txEl>
                                              <p:pRg end="0" st="0"/>
                                            </p:txEl>
                                          </p:spTgt>
                                        </p:tgtEl>
                                        <p:attrNameLst>
                                          <p:attrName>style.visibility</p:attrName>
                                        </p:attrNameLst>
                                      </p:cBhvr>
                                      <p:to>
                                        <p:strVal val="visible"/>
                                      </p:to>
                                    </p:set>
                                    <p:animEffect filter="fade" transition="in">
                                      <p:cBhvr>
                                        <p:cTn dur="500"/>
                                        <p:tgtEl>
                                          <p:spTgt spid="429">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34" name="Shape 434"/>
        <p:cNvGrpSpPr/>
        <p:nvPr/>
      </p:nvGrpSpPr>
      <p:grpSpPr>
        <a:xfrm>
          <a:off x="0" y="0"/>
          <a:ext cx="0" cy="0"/>
          <a:chOff x="0" y="0"/>
          <a:chExt cx="0" cy="0"/>
        </a:xfrm>
      </p:grpSpPr>
      <p:sp>
        <p:nvSpPr>
          <p:cNvPr id="435" name="Google Shape;435;p36"/>
          <p:cNvSpPr/>
          <p:nvPr/>
        </p:nvSpPr>
        <p:spPr>
          <a:xfrm>
            <a:off x="0" y="0"/>
            <a:ext cx="12192000" cy="6857999"/>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n old person sitting at a table&#10;&#10;Description automatically generated with medium confidence" id="436" name="Google Shape;436;p36"/>
          <p:cNvPicPr preferRelativeResize="0"/>
          <p:nvPr/>
        </p:nvPicPr>
        <p:blipFill rotWithShape="1">
          <a:blip r:embed="rId3">
            <a:alphaModFix amt="50000"/>
          </a:blip>
          <a:srcRect b="13764" l="0" r="0" t="1965"/>
          <a:stretch/>
        </p:blipFill>
        <p:spPr>
          <a:xfrm>
            <a:off x="20" y="1"/>
            <a:ext cx="12191980" cy="6857999"/>
          </a:xfrm>
          <a:prstGeom prst="rect">
            <a:avLst/>
          </a:prstGeom>
          <a:noFill/>
          <a:ln>
            <a:noFill/>
          </a:ln>
        </p:spPr>
      </p:pic>
      <p:sp>
        <p:nvSpPr>
          <p:cNvPr id="437" name="Google Shape;437;p36"/>
          <p:cNvSpPr txBox="1"/>
          <p:nvPr>
            <p:ph idx="1" type="subTitle"/>
          </p:nvPr>
        </p:nvSpPr>
        <p:spPr>
          <a:xfrm>
            <a:off x="1524000" y="4159404"/>
            <a:ext cx="9144000" cy="1098395"/>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FFFFFF"/>
              </a:buClr>
              <a:buSzPts val="2400"/>
              <a:buNone/>
            </a:pPr>
            <a:r>
              <a:rPr lang="en-US">
                <a:solidFill>
                  <a:srgbClr val="FFFFFF"/>
                </a:solidFill>
                <a:latin typeface="Quattrocento Sans"/>
                <a:ea typeface="Quattrocento Sans"/>
                <a:cs typeface="Quattrocento Sans"/>
                <a:sym typeface="Quattrocento Sans"/>
              </a:rPr>
              <a:t>The best way to support others is to help them to help themselves.</a:t>
            </a:r>
            <a:br>
              <a:rPr lang="en-US">
                <a:solidFill>
                  <a:srgbClr val="FFFFFF"/>
                </a:solidFill>
              </a:rPr>
            </a:br>
            <a:endParaRPr>
              <a:solidFill>
                <a:srgbClr val="FFFF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37">
                                            <p:txEl>
                                              <p:pRg end="0" st="0"/>
                                            </p:txEl>
                                          </p:spTgt>
                                        </p:tgtEl>
                                        <p:attrNameLst>
                                          <p:attrName>style.visibility</p:attrName>
                                        </p:attrNameLst>
                                      </p:cBhvr>
                                      <p:to>
                                        <p:strVal val="visible"/>
                                      </p:to>
                                    </p:set>
                                    <p:animEffect filter="fade" transition="in">
                                      <p:cBhvr>
                                        <p:cTn dur="500"/>
                                        <p:tgtEl>
                                          <p:spTgt spid="437">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42" name="Shape 442"/>
        <p:cNvGrpSpPr/>
        <p:nvPr/>
      </p:nvGrpSpPr>
      <p:grpSpPr>
        <a:xfrm>
          <a:off x="0" y="0"/>
          <a:ext cx="0" cy="0"/>
          <a:chOff x="0" y="0"/>
          <a:chExt cx="0" cy="0"/>
        </a:xfrm>
      </p:grpSpPr>
      <p:sp>
        <p:nvSpPr>
          <p:cNvPr id="443" name="Google Shape;443;p37"/>
          <p:cNvSpPr/>
          <p:nvPr/>
        </p:nvSpPr>
        <p:spPr>
          <a:xfrm>
            <a:off x="0" y="0"/>
            <a:ext cx="12192000" cy="6857999"/>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444" name="Google Shape;444;p37"/>
          <p:cNvPicPr preferRelativeResize="0"/>
          <p:nvPr/>
        </p:nvPicPr>
        <p:blipFill rotWithShape="1">
          <a:blip r:embed="rId3">
            <a:alphaModFix amt="50000"/>
          </a:blip>
          <a:srcRect b="15730" l="0" r="0" t="0"/>
          <a:stretch/>
        </p:blipFill>
        <p:spPr>
          <a:xfrm>
            <a:off x="20" y="1"/>
            <a:ext cx="12191980" cy="6857999"/>
          </a:xfrm>
          <a:prstGeom prst="rect">
            <a:avLst/>
          </a:prstGeom>
          <a:noFill/>
          <a:ln>
            <a:noFill/>
          </a:ln>
        </p:spPr>
      </p:pic>
      <p:sp>
        <p:nvSpPr>
          <p:cNvPr id="445" name="Google Shape;445;p37"/>
          <p:cNvSpPr txBox="1"/>
          <p:nvPr>
            <p:ph idx="1" type="subTitle"/>
          </p:nvPr>
        </p:nvSpPr>
        <p:spPr>
          <a:xfrm>
            <a:off x="1524000" y="4690533"/>
            <a:ext cx="9144000" cy="13716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FFFFFF"/>
              </a:buClr>
              <a:buSzPts val="2400"/>
              <a:buNone/>
            </a:pPr>
            <a:r>
              <a:rPr lang="en-US">
                <a:solidFill>
                  <a:srgbClr val="FFFFFF"/>
                </a:solidFill>
                <a:latin typeface="Quattrocento Sans"/>
                <a:ea typeface="Quattrocento Sans"/>
                <a:cs typeface="Quattrocento Sans"/>
                <a:sym typeface="Quattrocento Sans"/>
              </a:rPr>
              <a:t>Therefore it is important to guide and accompany individuals to access information and services by themselves. </a:t>
            </a:r>
            <a:endParaRPr>
              <a:solidFill>
                <a:srgbClr val="FFFFFF"/>
              </a:solidFill>
              <a:latin typeface="Quattrocento Sans"/>
              <a:ea typeface="Quattrocento Sans"/>
              <a:cs typeface="Quattrocento Sans"/>
              <a:sym typeface="Quattrocento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45">
                                            <p:txEl>
                                              <p:pRg end="0" st="0"/>
                                            </p:txEl>
                                          </p:spTgt>
                                        </p:tgtEl>
                                        <p:attrNameLst>
                                          <p:attrName>style.visibility</p:attrName>
                                        </p:attrNameLst>
                                      </p:cBhvr>
                                      <p:to>
                                        <p:strVal val="visible"/>
                                      </p:to>
                                    </p:set>
                                    <p:animEffect filter="fade" transition="in">
                                      <p:cBhvr>
                                        <p:cTn dur="500"/>
                                        <p:tgtEl>
                                          <p:spTgt spid="445">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141"/>
        </a:solidFill>
      </p:bgPr>
    </p:bg>
    <p:spTree>
      <p:nvGrpSpPr>
        <p:cNvPr id="450" name="Shape 450"/>
        <p:cNvGrpSpPr/>
        <p:nvPr/>
      </p:nvGrpSpPr>
      <p:grpSpPr>
        <a:xfrm>
          <a:off x="0" y="0"/>
          <a:ext cx="0" cy="0"/>
          <a:chOff x="0" y="0"/>
          <a:chExt cx="0" cy="0"/>
        </a:xfrm>
      </p:grpSpPr>
      <p:sp>
        <p:nvSpPr>
          <p:cNvPr id="451" name="Google Shape;451;p38"/>
          <p:cNvSpPr txBox="1"/>
          <p:nvPr>
            <p:ph type="ctrTitle"/>
          </p:nvPr>
        </p:nvSpPr>
        <p:spPr>
          <a:xfrm>
            <a:off x="1803662" y="5118754"/>
            <a:ext cx="8584676" cy="1044301"/>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b="1" lang="en-US" sz="4800"/>
              <a:t>Stop-Think-Go</a:t>
            </a:r>
            <a:endParaRPr sz="4800"/>
          </a:p>
        </p:txBody>
      </p:sp>
      <p:sp>
        <p:nvSpPr>
          <p:cNvPr id="452" name="Google Shape;452;p38"/>
          <p:cNvSpPr txBox="1"/>
          <p:nvPr>
            <p:ph idx="1" type="subTitle"/>
          </p:nvPr>
        </p:nvSpPr>
        <p:spPr>
          <a:xfrm>
            <a:off x="2280862" y="4637988"/>
            <a:ext cx="7630276" cy="462284"/>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1400"/>
              <a:buNone/>
            </a:pPr>
            <a:r>
              <a:rPr lang="en-US" sz="1400">
                <a:latin typeface="Quattrocento Sans"/>
                <a:ea typeface="Quattrocento Sans"/>
                <a:cs typeface="Quattrocento Sans"/>
                <a:sym typeface="Quattrocento Sans"/>
              </a:rPr>
              <a:t>The </a:t>
            </a:r>
            <a:r>
              <a:rPr b="1" lang="en-US" sz="1400">
                <a:latin typeface="Quattrocento Sans"/>
                <a:ea typeface="Quattrocento Sans"/>
                <a:cs typeface="Quattrocento Sans"/>
                <a:sym typeface="Quattrocento Sans"/>
              </a:rPr>
              <a:t>STOP-THINK-GO </a:t>
            </a:r>
            <a:r>
              <a:rPr lang="en-US" sz="1400">
                <a:latin typeface="Quattrocento Sans"/>
                <a:ea typeface="Quattrocento Sans"/>
                <a:cs typeface="Quattrocento Sans"/>
                <a:sym typeface="Quattrocento Sans"/>
              </a:rPr>
              <a:t>method can be used to support others to manage their own problem</a:t>
            </a:r>
            <a:endParaRPr sz="1400"/>
          </a:p>
          <a:p>
            <a:pPr indent="0" lvl="0" marL="0" rtl="0" algn="ctr">
              <a:lnSpc>
                <a:spcPct val="90000"/>
              </a:lnSpc>
              <a:spcBef>
                <a:spcPts val="1000"/>
              </a:spcBef>
              <a:spcAft>
                <a:spcPts val="0"/>
              </a:spcAft>
              <a:buClr>
                <a:schemeClr val="lt1"/>
              </a:buClr>
              <a:buSzPts val="1400"/>
              <a:buNone/>
            </a:pPr>
            <a:r>
              <a:t/>
            </a:r>
            <a:endParaRPr sz="1400"/>
          </a:p>
        </p:txBody>
      </p:sp>
      <p:sp>
        <p:nvSpPr>
          <p:cNvPr id="453" name="Google Shape;453;p38"/>
          <p:cNvSpPr/>
          <p:nvPr/>
        </p:nvSpPr>
        <p:spPr>
          <a:xfrm>
            <a:off x="730744" y="832894"/>
            <a:ext cx="3300984" cy="3300984"/>
          </a:xfrm>
          <a:prstGeom prst="ellipse">
            <a:avLst/>
          </a:prstGeom>
          <a:solidFill>
            <a:srgbClr val="FFFFFF">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A picture containing drawing&#10;&#10;Description automatically generated" id="454" name="Google Shape;454;p38"/>
          <p:cNvPicPr preferRelativeResize="0"/>
          <p:nvPr/>
        </p:nvPicPr>
        <p:blipFill rotWithShape="1">
          <a:blip r:embed="rId3">
            <a:alphaModFix/>
          </a:blip>
          <a:srcRect b="-1" l="0" r="-1" t="901"/>
          <a:stretch/>
        </p:blipFill>
        <p:spPr>
          <a:xfrm>
            <a:off x="895336" y="997486"/>
            <a:ext cx="2971800" cy="2971800"/>
          </a:xfrm>
          <a:custGeom>
            <a:rect b="b" l="l" r="r" t="t"/>
            <a:pathLst>
              <a:path extrusionOk="0" h="2971800" w="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a:noFill/>
          <a:ln>
            <a:noFill/>
          </a:ln>
        </p:spPr>
      </p:pic>
      <p:sp>
        <p:nvSpPr>
          <p:cNvPr id="455" name="Google Shape;455;p38"/>
          <p:cNvSpPr/>
          <p:nvPr/>
        </p:nvSpPr>
        <p:spPr>
          <a:xfrm>
            <a:off x="4445509" y="832894"/>
            <a:ext cx="3300984" cy="3300984"/>
          </a:xfrm>
          <a:prstGeom prst="ellipse">
            <a:avLst/>
          </a:prstGeom>
          <a:solidFill>
            <a:srgbClr val="FFFFFF">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A picture containing wheel&#10;&#10;Description automatically generated" id="456" name="Google Shape;456;p38"/>
          <p:cNvPicPr preferRelativeResize="0"/>
          <p:nvPr/>
        </p:nvPicPr>
        <p:blipFill rotWithShape="1">
          <a:blip r:embed="rId4">
            <a:alphaModFix/>
          </a:blip>
          <a:srcRect b="6922" l="0" r="-1" t="0"/>
          <a:stretch/>
        </p:blipFill>
        <p:spPr>
          <a:xfrm>
            <a:off x="4610101" y="997486"/>
            <a:ext cx="2971800" cy="2971800"/>
          </a:xfrm>
          <a:custGeom>
            <a:rect b="b" l="l" r="r" t="t"/>
            <a:pathLst>
              <a:path extrusionOk="0" h="2971800" w="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a:noFill/>
          <a:ln>
            <a:noFill/>
          </a:ln>
        </p:spPr>
      </p:pic>
      <p:sp>
        <p:nvSpPr>
          <p:cNvPr id="457" name="Google Shape;457;p38"/>
          <p:cNvSpPr/>
          <p:nvPr/>
        </p:nvSpPr>
        <p:spPr>
          <a:xfrm>
            <a:off x="8160273" y="832894"/>
            <a:ext cx="3300984" cy="3300984"/>
          </a:xfrm>
          <a:prstGeom prst="ellipse">
            <a:avLst/>
          </a:prstGeom>
          <a:solidFill>
            <a:srgbClr val="FFFFFF">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A picture containing drawing, light&#10;&#10;Description automatically generated" id="458" name="Google Shape;458;p38"/>
          <p:cNvPicPr preferRelativeResize="0"/>
          <p:nvPr/>
        </p:nvPicPr>
        <p:blipFill rotWithShape="1">
          <a:blip r:embed="rId5">
            <a:alphaModFix/>
          </a:blip>
          <a:srcRect b="-1" l="4067" r="18589" t="0"/>
          <a:stretch/>
        </p:blipFill>
        <p:spPr>
          <a:xfrm>
            <a:off x="8324865" y="997486"/>
            <a:ext cx="2971800" cy="2971800"/>
          </a:xfrm>
          <a:custGeom>
            <a:rect b="b" l="l" r="r" t="t"/>
            <a:pathLst>
              <a:path extrusionOk="0" h="2971800" w="2971800">
                <a:moveTo>
                  <a:pt x="1485900" y="0"/>
                </a:moveTo>
                <a:cubicBezTo>
                  <a:pt x="2306540" y="0"/>
                  <a:pt x="2971800" y="665260"/>
                  <a:pt x="2971800" y="1485900"/>
                </a:cubicBezTo>
                <a:cubicBezTo>
                  <a:pt x="2971800" y="2306540"/>
                  <a:pt x="2306540" y="2971800"/>
                  <a:pt x="1485900" y="2971800"/>
                </a:cubicBezTo>
                <a:cubicBezTo>
                  <a:pt x="665260" y="2971800"/>
                  <a:pt x="0" y="2306540"/>
                  <a:pt x="0" y="1485900"/>
                </a:cubicBezTo>
                <a:cubicBezTo>
                  <a:pt x="0" y="665260"/>
                  <a:pt x="665260" y="0"/>
                  <a:pt x="1485900" y="0"/>
                </a:cubicBezTo>
                <a:close/>
              </a:path>
            </a:pathLst>
          </a:cu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52">
                                            <p:txEl>
                                              <p:pRg end="0" st="0"/>
                                            </p:txEl>
                                          </p:spTgt>
                                        </p:tgtEl>
                                        <p:attrNameLst>
                                          <p:attrName>style.visibility</p:attrName>
                                        </p:attrNameLst>
                                      </p:cBhvr>
                                      <p:to>
                                        <p:strVal val="visible"/>
                                      </p:to>
                                    </p:set>
                                    <p:animEffect filter="fade" transition="in">
                                      <p:cBhvr>
                                        <p:cTn dur="500"/>
                                        <p:tgtEl>
                                          <p:spTgt spid="452">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452">
                                            <p:txEl>
                                              <p:pRg end="1" st="1"/>
                                            </p:txEl>
                                          </p:spTgt>
                                        </p:tgtEl>
                                        <p:attrNameLst>
                                          <p:attrName>style.visibility</p:attrName>
                                        </p:attrNameLst>
                                      </p:cBhvr>
                                      <p:to>
                                        <p:strVal val="visible"/>
                                      </p:to>
                                    </p:set>
                                    <p:animEffect filter="fade" transition="in">
                                      <p:cBhvr>
                                        <p:cTn dur="500"/>
                                        <p:tgtEl>
                                          <p:spTgt spid="452">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451"/>
                                        </p:tgtEl>
                                        <p:attrNameLst>
                                          <p:attrName>style.visibility</p:attrName>
                                        </p:attrNameLst>
                                      </p:cBhvr>
                                      <p:to>
                                        <p:strVal val="visible"/>
                                      </p:to>
                                    </p:set>
                                    <p:animEffect filter="fade" transition="in">
                                      <p:cBhvr>
                                        <p:cTn dur="500"/>
                                        <p:tgtEl>
                                          <p:spTgt spid="4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3" name="Shape 463"/>
        <p:cNvGrpSpPr/>
        <p:nvPr/>
      </p:nvGrpSpPr>
      <p:grpSpPr>
        <a:xfrm>
          <a:off x="0" y="0"/>
          <a:ext cx="0" cy="0"/>
          <a:chOff x="0" y="0"/>
          <a:chExt cx="0" cy="0"/>
        </a:xfrm>
      </p:grpSpPr>
      <p:sp>
        <p:nvSpPr>
          <p:cNvPr id="464" name="Google Shape;464;p39"/>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5" name="Google Shape;465;p39"/>
          <p:cNvSpPr/>
          <p:nvPr/>
        </p:nvSpPr>
        <p:spPr>
          <a:xfrm>
            <a:off x="0" y="0"/>
            <a:ext cx="12192000" cy="6858000"/>
          </a:xfrm>
          <a:prstGeom prst="rect">
            <a:avLst/>
          </a:prstGeom>
          <a:gradFill>
            <a:gsLst>
              <a:gs pos="0">
                <a:schemeClr val="accent1"/>
              </a:gs>
              <a:gs pos="100000">
                <a:schemeClr val="accent2"/>
              </a:gs>
            </a:gsLst>
            <a:lin ang="81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66" name="Google Shape;466;p39"/>
          <p:cNvSpPr txBox="1"/>
          <p:nvPr>
            <p:ph type="ctrTitle"/>
          </p:nvPr>
        </p:nvSpPr>
        <p:spPr>
          <a:xfrm>
            <a:off x="5207000" y="583345"/>
            <a:ext cx="5833787" cy="2274155"/>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rgbClr val="FFFFFF"/>
              </a:buClr>
              <a:buSzPts val="5600"/>
              <a:buFont typeface="Calibri"/>
              <a:buNone/>
            </a:pPr>
            <a:r>
              <a:rPr b="1" lang="en-US" sz="5600">
                <a:solidFill>
                  <a:srgbClr val="FFFFFF"/>
                </a:solidFill>
              </a:rPr>
              <a:t>Stop</a:t>
            </a:r>
            <a:endParaRPr sz="5600">
              <a:solidFill>
                <a:srgbClr val="FFFFFF"/>
              </a:solidFill>
            </a:endParaRPr>
          </a:p>
        </p:txBody>
      </p:sp>
      <p:sp>
        <p:nvSpPr>
          <p:cNvPr id="467" name="Google Shape;467;p39"/>
          <p:cNvSpPr txBox="1"/>
          <p:nvPr>
            <p:ph idx="1" type="subTitle"/>
          </p:nvPr>
        </p:nvSpPr>
        <p:spPr>
          <a:xfrm>
            <a:off x="5206993" y="3123651"/>
            <a:ext cx="5833787" cy="1811206"/>
          </a:xfrm>
          <a:prstGeom prst="rect">
            <a:avLst/>
          </a:prstGeom>
          <a:noFill/>
          <a:ln>
            <a:noFill/>
          </a:ln>
        </p:spPr>
        <p:txBody>
          <a:bodyPr anchorCtr="0" anchor="t" bIns="45700" lIns="91425" spcFirstLastPara="1" rIns="91425" wrap="square" tIns="45700">
            <a:normAutofit/>
          </a:bodyPr>
          <a:lstStyle/>
          <a:p>
            <a:pPr indent="-457200" lvl="0" marL="457200" rtl="0" algn="r">
              <a:lnSpc>
                <a:spcPct val="90000"/>
              </a:lnSpc>
              <a:spcBef>
                <a:spcPts val="0"/>
              </a:spcBef>
              <a:spcAft>
                <a:spcPts val="0"/>
              </a:spcAft>
              <a:buClr>
                <a:srgbClr val="FFFFFF"/>
              </a:buClr>
              <a:buSzPts val="1900"/>
              <a:buChar char="•"/>
            </a:pPr>
            <a:r>
              <a:rPr b="1" lang="en-US" sz="1900">
                <a:solidFill>
                  <a:srgbClr val="FFFFFF"/>
                </a:solidFill>
                <a:latin typeface="Quattrocento Sans"/>
                <a:ea typeface="Quattrocento Sans"/>
                <a:cs typeface="Quattrocento Sans"/>
                <a:sym typeface="Quattrocento Sans"/>
              </a:rPr>
              <a:t>Help the person to take a pause, and consider what problems are most urgent.</a:t>
            </a:r>
            <a:endParaRPr b="1" sz="1900">
              <a:solidFill>
                <a:srgbClr val="FFFFFF"/>
              </a:solidFill>
              <a:latin typeface="Arial"/>
              <a:ea typeface="Arial"/>
              <a:cs typeface="Arial"/>
              <a:sym typeface="Arial"/>
            </a:endParaRPr>
          </a:p>
          <a:p>
            <a:pPr indent="-457200" lvl="0" marL="457200" rtl="0" algn="r">
              <a:lnSpc>
                <a:spcPct val="90000"/>
              </a:lnSpc>
              <a:spcBef>
                <a:spcPts val="1000"/>
              </a:spcBef>
              <a:spcAft>
                <a:spcPts val="0"/>
              </a:spcAft>
              <a:buClr>
                <a:srgbClr val="FFFFFF"/>
              </a:buClr>
              <a:buSzPts val="1900"/>
              <a:buChar char="•"/>
            </a:pPr>
            <a:r>
              <a:rPr b="1" lang="en-US" sz="1900">
                <a:solidFill>
                  <a:srgbClr val="FFFFFF"/>
                </a:solidFill>
                <a:latin typeface="Quattrocento Sans"/>
                <a:ea typeface="Quattrocento Sans"/>
                <a:cs typeface="Quattrocento Sans"/>
                <a:sym typeface="Quattrocento Sans"/>
              </a:rPr>
              <a:t>Help the person to use the circles of control to identify and choose a problem which they can do something about.</a:t>
            </a:r>
            <a:br>
              <a:rPr b="1" lang="en-US" sz="1900">
                <a:solidFill>
                  <a:srgbClr val="FFFFFF"/>
                </a:solidFill>
              </a:rPr>
            </a:br>
            <a:endParaRPr b="1" sz="1900">
              <a:solidFill>
                <a:srgbClr val="FFFFFF"/>
              </a:solidFill>
            </a:endParaRPr>
          </a:p>
          <a:p>
            <a:pPr indent="0" lvl="0" marL="0" rtl="0" algn="r">
              <a:lnSpc>
                <a:spcPct val="90000"/>
              </a:lnSpc>
              <a:spcBef>
                <a:spcPts val="1000"/>
              </a:spcBef>
              <a:spcAft>
                <a:spcPts val="0"/>
              </a:spcAft>
              <a:buClr>
                <a:schemeClr val="dk1"/>
              </a:buClr>
              <a:buSzPts val="1900"/>
              <a:buNone/>
            </a:pPr>
            <a:r>
              <a:t/>
            </a:r>
            <a:endParaRPr b="1" sz="1900">
              <a:solidFill>
                <a:srgbClr val="FFFFFF"/>
              </a:solidFill>
            </a:endParaRPr>
          </a:p>
        </p:txBody>
      </p:sp>
      <p:sp>
        <p:nvSpPr>
          <p:cNvPr id="468" name="Google Shape;468;p39"/>
          <p:cNvSpPr/>
          <p:nvPr/>
        </p:nvSpPr>
        <p:spPr>
          <a:xfrm>
            <a:off x="4629041" y="2597379"/>
            <a:ext cx="139039" cy="139039"/>
          </a:xfrm>
          <a:custGeom>
            <a:rect b="b" l="l" r="r" t="t"/>
            <a:pathLst>
              <a:path extrusionOk="0" h="139039" w="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469" name="Google Shape;469;p39"/>
          <p:cNvCxnSpPr/>
          <p:nvPr/>
        </p:nvCxnSpPr>
        <p:spPr>
          <a:xfrm>
            <a:off x="856114" y="3503032"/>
            <a:ext cx="0" cy="3346090"/>
          </a:xfrm>
          <a:prstGeom prst="straightConnector1">
            <a:avLst/>
          </a:prstGeom>
          <a:noFill/>
          <a:ln cap="sq" cmpd="sng" w="25400">
            <a:solidFill>
              <a:srgbClr val="FFFFFF"/>
            </a:solidFill>
            <a:prstDash val="solid"/>
            <a:bevel/>
            <a:headEnd len="sm" w="sm" type="none"/>
            <a:tailEnd len="sm" w="sm" type="none"/>
          </a:ln>
        </p:spPr>
      </p:cxnSp>
      <p:pic>
        <p:nvPicPr>
          <p:cNvPr descr="A picture containing drawing&#10;&#10;Description automatically generated" id="470" name="Google Shape;470;p39"/>
          <p:cNvPicPr preferRelativeResize="0"/>
          <p:nvPr/>
        </p:nvPicPr>
        <p:blipFill rotWithShape="1">
          <a:blip r:embed="rId3">
            <a:alphaModFix/>
          </a:blip>
          <a:srcRect b="0" l="0" r="0" t="0"/>
          <a:stretch/>
        </p:blipFill>
        <p:spPr>
          <a:xfrm>
            <a:off x="1522883" y="2814239"/>
            <a:ext cx="3188348" cy="3217333"/>
          </a:xfrm>
          <a:prstGeom prst="rect">
            <a:avLst/>
          </a:prstGeom>
          <a:noFill/>
          <a:ln>
            <a:noFill/>
          </a:ln>
        </p:spPr>
      </p:pic>
      <p:sp>
        <p:nvSpPr>
          <p:cNvPr id="471" name="Google Shape;471;p39"/>
          <p:cNvSpPr/>
          <p:nvPr/>
        </p:nvSpPr>
        <p:spPr>
          <a:xfrm>
            <a:off x="4987821" y="2826674"/>
            <a:ext cx="91138" cy="91138"/>
          </a:xfrm>
          <a:custGeom>
            <a:rect b="b" l="l" r="r" t="t"/>
            <a:pathLst>
              <a:path extrusionOk="0" h="91138" w="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72" name="Google Shape;472;p39"/>
          <p:cNvSpPr/>
          <p:nvPr/>
        </p:nvSpPr>
        <p:spPr>
          <a:xfrm>
            <a:off x="1269869" y="6109391"/>
            <a:ext cx="127714" cy="127714"/>
          </a:xfrm>
          <a:custGeom>
            <a:rect b="b" l="l" r="r" t="t"/>
            <a:pathLst>
              <a:path extrusionOk="0" h="127714" w="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4"/>
          <p:cNvSpPr txBox="1"/>
          <p:nvPr>
            <p:ph type="title"/>
          </p:nvPr>
        </p:nvSpPr>
        <p:spPr>
          <a:xfrm>
            <a:off x="831850" y="425938"/>
            <a:ext cx="7309827" cy="251069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02060"/>
              </a:buClr>
              <a:buSzPts val="6600"/>
              <a:buFont typeface="Calibri"/>
              <a:buNone/>
            </a:pPr>
            <a:r>
              <a:rPr b="1" lang="en-US" sz="6600">
                <a:solidFill>
                  <a:srgbClr val="002060"/>
                </a:solidFill>
                <a:latin typeface="Calibri"/>
                <a:ea typeface="Calibri"/>
                <a:cs typeface="Calibri"/>
                <a:sym typeface="Calibri"/>
              </a:rPr>
              <a:t>Module 3 </a:t>
            </a:r>
            <a:endParaRPr/>
          </a:p>
        </p:txBody>
      </p:sp>
      <p:sp>
        <p:nvSpPr>
          <p:cNvPr id="153" name="Google Shape;153;p4"/>
          <p:cNvSpPr txBox="1"/>
          <p:nvPr>
            <p:ph idx="1" type="body"/>
          </p:nvPr>
        </p:nvSpPr>
        <p:spPr>
          <a:xfrm>
            <a:off x="831850" y="2936631"/>
            <a:ext cx="8709724" cy="315301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95959"/>
              </a:buClr>
              <a:buSzPts val="2800"/>
              <a:buNone/>
            </a:pPr>
            <a:r>
              <a:rPr b="1" lang="en-US" sz="2800">
                <a:solidFill>
                  <a:srgbClr val="595959"/>
                </a:solidFill>
                <a:latin typeface="Calibri"/>
                <a:ea typeface="Calibri"/>
                <a:cs typeface="Calibri"/>
                <a:sym typeface="Calibri"/>
              </a:rPr>
              <a:t>Offering Practical Support </a:t>
            </a:r>
            <a:endParaRPr/>
          </a:p>
          <a:p>
            <a:pPr indent="0" lvl="0" marL="0" rtl="0" algn="l">
              <a:lnSpc>
                <a:spcPct val="90000"/>
              </a:lnSpc>
              <a:spcBef>
                <a:spcPts val="1000"/>
              </a:spcBef>
              <a:spcAft>
                <a:spcPts val="0"/>
              </a:spcAft>
              <a:buClr>
                <a:srgbClr val="595959"/>
              </a:buClr>
              <a:buSzPts val="2800"/>
              <a:buNone/>
            </a:pPr>
            <a:r>
              <a:rPr b="1" lang="en-US" sz="2800">
                <a:solidFill>
                  <a:srgbClr val="595959"/>
                </a:solidFill>
                <a:latin typeface="Calibri"/>
                <a:ea typeface="Calibri"/>
                <a:cs typeface="Calibri"/>
                <a:sym typeface="Calibri"/>
              </a:rPr>
              <a:t>3.1 Providing information and basic items</a:t>
            </a:r>
            <a:endParaRPr>
              <a:solidFill>
                <a:srgbClr val="3F3F3F"/>
              </a:solidFill>
              <a:latin typeface="Calibri"/>
              <a:ea typeface="Calibri"/>
              <a:cs typeface="Calibri"/>
              <a:sym typeface="Calibri"/>
            </a:endParaRPr>
          </a:p>
        </p:txBody>
      </p:sp>
      <p:pic>
        <p:nvPicPr>
          <p:cNvPr descr="A picture containing logo&#10;&#10;Description automatically generated" id="154" name="Google Shape;154;p4"/>
          <p:cNvPicPr preferRelativeResize="0"/>
          <p:nvPr/>
        </p:nvPicPr>
        <p:blipFill rotWithShape="1">
          <a:blip r:embed="rId3">
            <a:alphaModFix/>
          </a:blip>
          <a:srcRect b="0" l="0" r="0" t="0"/>
          <a:stretch/>
        </p:blipFill>
        <p:spPr>
          <a:xfrm>
            <a:off x="9541574" y="5091235"/>
            <a:ext cx="1805876" cy="99841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7" name="Shape 477"/>
        <p:cNvGrpSpPr/>
        <p:nvPr/>
      </p:nvGrpSpPr>
      <p:grpSpPr>
        <a:xfrm>
          <a:off x="0" y="0"/>
          <a:ext cx="0" cy="0"/>
          <a:chOff x="0" y="0"/>
          <a:chExt cx="0" cy="0"/>
        </a:xfrm>
      </p:grpSpPr>
      <p:sp>
        <p:nvSpPr>
          <p:cNvPr id="478" name="Google Shape;478;p4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9" name="Google Shape;479;p40"/>
          <p:cNvSpPr/>
          <p:nvPr/>
        </p:nvSpPr>
        <p:spPr>
          <a:xfrm>
            <a:off x="0" y="0"/>
            <a:ext cx="12192000" cy="6858000"/>
          </a:xfrm>
          <a:prstGeom prst="rect">
            <a:avLst/>
          </a:prstGeom>
          <a:gradFill>
            <a:gsLst>
              <a:gs pos="0">
                <a:schemeClr val="accent1"/>
              </a:gs>
              <a:gs pos="100000">
                <a:schemeClr val="accent2"/>
              </a:gs>
            </a:gsLst>
            <a:lin ang="81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80" name="Google Shape;480;p40"/>
          <p:cNvSpPr txBox="1"/>
          <p:nvPr>
            <p:ph type="ctrTitle"/>
          </p:nvPr>
        </p:nvSpPr>
        <p:spPr>
          <a:xfrm>
            <a:off x="5207000" y="583345"/>
            <a:ext cx="5833787" cy="2274155"/>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600"/>
              <a:buFont typeface="Calibri"/>
              <a:buNone/>
            </a:pPr>
            <a:r>
              <a:rPr b="1" lang="en-US" sz="5600">
                <a:solidFill>
                  <a:srgbClr val="FFFFFF"/>
                </a:solidFill>
              </a:rPr>
              <a:t>Think</a:t>
            </a:r>
            <a:endParaRPr sz="5600">
              <a:solidFill>
                <a:srgbClr val="FFFFFF"/>
              </a:solidFill>
            </a:endParaRPr>
          </a:p>
        </p:txBody>
      </p:sp>
      <p:sp>
        <p:nvSpPr>
          <p:cNvPr id="481" name="Google Shape;481;p40"/>
          <p:cNvSpPr txBox="1"/>
          <p:nvPr>
            <p:ph idx="1" type="subTitle"/>
          </p:nvPr>
        </p:nvSpPr>
        <p:spPr>
          <a:xfrm>
            <a:off x="5206993" y="3123651"/>
            <a:ext cx="5833787" cy="1811206"/>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0"/>
              </a:spcBef>
              <a:spcAft>
                <a:spcPts val="0"/>
              </a:spcAft>
              <a:buClr>
                <a:srgbClr val="FFFFFF"/>
              </a:buClr>
              <a:buSzPts val="2000"/>
              <a:buChar char="•"/>
            </a:pPr>
            <a:r>
              <a:rPr b="1" lang="en-US" sz="2000">
                <a:solidFill>
                  <a:srgbClr val="FFFFFF"/>
                </a:solidFill>
                <a:latin typeface="Quattrocento Sans"/>
                <a:ea typeface="Quattrocento Sans"/>
                <a:cs typeface="Quattrocento Sans"/>
                <a:sym typeface="Quattrocento Sans"/>
              </a:rPr>
              <a:t>What have you done in the past to overcome problems like this?</a:t>
            </a:r>
            <a:endParaRPr b="1" sz="2000">
              <a:solidFill>
                <a:srgbClr val="FFFFFF"/>
              </a:solidFill>
              <a:latin typeface="Quattrocento Sans"/>
              <a:ea typeface="Quattrocento Sans"/>
              <a:cs typeface="Quattrocento Sans"/>
              <a:sym typeface="Quattrocento Sans"/>
            </a:endParaRPr>
          </a:p>
          <a:p>
            <a:pPr indent="-457200" lvl="0" marL="457200" rtl="0" algn="l">
              <a:lnSpc>
                <a:spcPct val="90000"/>
              </a:lnSpc>
              <a:spcBef>
                <a:spcPts val="1000"/>
              </a:spcBef>
              <a:spcAft>
                <a:spcPts val="0"/>
              </a:spcAft>
              <a:buClr>
                <a:srgbClr val="FFFFFF"/>
              </a:buClr>
              <a:buSzPts val="2000"/>
              <a:buChar char="•"/>
            </a:pPr>
            <a:r>
              <a:rPr b="1" lang="en-US" sz="2000">
                <a:solidFill>
                  <a:srgbClr val="FFFFFF"/>
                </a:solidFill>
                <a:latin typeface="Quattrocento Sans"/>
                <a:ea typeface="Quattrocento Sans"/>
                <a:cs typeface="Quattrocento Sans"/>
                <a:sym typeface="Quattrocento Sans"/>
              </a:rPr>
              <a:t>What have you already tried doing?</a:t>
            </a:r>
            <a:endParaRPr b="1" sz="2000">
              <a:solidFill>
                <a:srgbClr val="FFFFFF"/>
              </a:solidFill>
              <a:latin typeface="Quattrocento Sans"/>
              <a:ea typeface="Quattrocento Sans"/>
              <a:cs typeface="Quattrocento Sans"/>
              <a:sym typeface="Quattrocento Sans"/>
            </a:endParaRPr>
          </a:p>
          <a:p>
            <a:pPr indent="-457200" lvl="0" marL="457200" rtl="0" algn="l">
              <a:lnSpc>
                <a:spcPct val="90000"/>
              </a:lnSpc>
              <a:spcBef>
                <a:spcPts val="1000"/>
              </a:spcBef>
              <a:spcAft>
                <a:spcPts val="0"/>
              </a:spcAft>
              <a:buClr>
                <a:srgbClr val="FFFFFF"/>
              </a:buClr>
              <a:buSzPts val="2000"/>
              <a:buChar char="•"/>
            </a:pPr>
            <a:r>
              <a:rPr b="1" lang="en-US" sz="2000">
                <a:solidFill>
                  <a:srgbClr val="FFFFFF"/>
                </a:solidFill>
                <a:latin typeface="Quattrocento Sans"/>
                <a:ea typeface="Quattrocento Sans"/>
                <a:cs typeface="Quattrocento Sans"/>
                <a:sym typeface="Quattrocento Sans"/>
              </a:rPr>
              <a:t>Is there someone who can help with managing this problem (e.g. friends, loved ones or organizations)?</a:t>
            </a:r>
            <a:endParaRPr b="1" sz="2000">
              <a:solidFill>
                <a:srgbClr val="FFFFFF"/>
              </a:solidFill>
              <a:latin typeface="Quattrocento Sans"/>
              <a:ea typeface="Quattrocento Sans"/>
              <a:cs typeface="Quattrocento Sans"/>
              <a:sym typeface="Quattrocento Sans"/>
            </a:endParaRPr>
          </a:p>
          <a:p>
            <a:pPr indent="-457200" lvl="0" marL="457200" rtl="0" algn="l">
              <a:lnSpc>
                <a:spcPct val="90000"/>
              </a:lnSpc>
              <a:spcBef>
                <a:spcPts val="1000"/>
              </a:spcBef>
              <a:spcAft>
                <a:spcPts val="0"/>
              </a:spcAft>
              <a:buClr>
                <a:srgbClr val="FFFFFF"/>
              </a:buClr>
              <a:buSzPts val="2000"/>
              <a:buChar char="•"/>
            </a:pPr>
            <a:r>
              <a:rPr b="1" lang="en-US" sz="2000">
                <a:solidFill>
                  <a:srgbClr val="FFFFFF"/>
                </a:solidFill>
                <a:latin typeface="Quattrocento Sans"/>
                <a:ea typeface="Quattrocento Sans"/>
                <a:cs typeface="Quattrocento Sans"/>
                <a:sym typeface="Quattrocento Sans"/>
              </a:rPr>
              <a:t>Do other people you know have similar problems? How have they managed? </a:t>
            </a:r>
            <a:endParaRPr b="1" sz="2000">
              <a:solidFill>
                <a:srgbClr val="FFFFFF"/>
              </a:solidFill>
            </a:endParaRPr>
          </a:p>
        </p:txBody>
      </p:sp>
      <p:sp>
        <p:nvSpPr>
          <p:cNvPr id="482" name="Google Shape;482;p40"/>
          <p:cNvSpPr/>
          <p:nvPr/>
        </p:nvSpPr>
        <p:spPr>
          <a:xfrm>
            <a:off x="4629041" y="2597379"/>
            <a:ext cx="139039" cy="139039"/>
          </a:xfrm>
          <a:custGeom>
            <a:rect b="b" l="l" r="r" t="t"/>
            <a:pathLst>
              <a:path extrusionOk="0" h="139039" w="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483" name="Google Shape;483;p40"/>
          <p:cNvCxnSpPr/>
          <p:nvPr/>
        </p:nvCxnSpPr>
        <p:spPr>
          <a:xfrm>
            <a:off x="856114" y="3503032"/>
            <a:ext cx="0" cy="3346090"/>
          </a:xfrm>
          <a:prstGeom prst="straightConnector1">
            <a:avLst/>
          </a:prstGeom>
          <a:noFill/>
          <a:ln cap="sq" cmpd="sng" w="25400">
            <a:solidFill>
              <a:srgbClr val="FFFFFF"/>
            </a:solidFill>
            <a:prstDash val="solid"/>
            <a:bevel/>
            <a:headEnd len="sm" w="sm" type="none"/>
            <a:tailEnd len="sm" w="sm" type="none"/>
          </a:ln>
        </p:spPr>
      </p:cxnSp>
      <p:pic>
        <p:nvPicPr>
          <p:cNvPr descr="A picture containing wheel&#10;&#10;Description automatically generated" id="484" name="Google Shape;484;p40"/>
          <p:cNvPicPr preferRelativeResize="0"/>
          <p:nvPr/>
        </p:nvPicPr>
        <p:blipFill rotWithShape="1">
          <a:blip r:embed="rId3">
            <a:alphaModFix/>
          </a:blip>
          <a:srcRect b="0" l="0" r="0" t="0"/>
          <a:stretch/>
        </p:blipFill>
        <p:spPr>
          <a:xfrm>
            <a:off x="1619760" y="2814239"/>
            <a:ext cx="2994594" cy="3217333"/>
          </a:xfrm>
          <a:prstGeom prst="rect">
            <a:avLst/>
          </a:prstGeom>
          <a:noFill/>
          <a:ln>
            <a:noFill/>
          </a:ln>
        </p:spPr>
      </p:pic>
      <p:sp>
        <p:nvSpPr>
          <p:cNvPr id="485" name="Google Shape;485;p40"/>
          <p:cNvSpPr/>
          <p:nvPr/>
        </p:nvSpPr>
        <p:spPr>
          <a:xfrm>
            <a:off x="4987821" y="2826674"/>
            <a:ext cx="91138" cy="91138"/>
          </a:xfrm>
          <a:custGeom>
            <a:rect b="b" l="l" r="r" t="t"/>
            <a:pathLst>
              <a:path extrusionOk="0" h="91138" w="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86" name="Google Shape;486;p40"/>
          <p:cNvSpPr/>
          <p:nvPr/>
        </p:nvSpPr>
        <p:spPr>
          <a:xfrm>
            <a:off x="1269869" y="6109391"/>
            <a:ext cx="127714" cy="127714"/>
          </a:xfrm>
          <a:custGeom>
            <a:rect b="b" l="l" r="r" t="t"/>
            <a:pathLst>
              <a:path extrusionOk="0" h="127714" w="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1" name="Shape 491"/>
        <p:cNvGrpSpPr/>
        <p:nvPr/>
      </p:nvGrpSpPr>
      <p:grpSpPr>
        <a:xfrm>
          <a:off x="0" y="0"/>
          <a:ext cx="0" cy="0"/>
          <a:chOff x="0" y="0"/>
          <a:chExt cx="0" cy="0"/>
        </a:xfrm>
      </p:grpSpPr>
      <p:sp>
        <p:nvSpPr>
          <p:cNvPr id="492" name="Google Shape;492;p41"/>
          <p:cNvSpPr/>
          <p:nvPr/>
        </p:nvSpPr>
        <p:spPr>
          <a:xfrm>
            <a:off x="0" y="0"/>
            <a:ext cx="12192000" cy="6858000"/>
          </a:xfrm>
          <a:prstGeom prst="rect">
            <a:avLst/>
          </a:prstGeom>
          <a:gradFill>
            <a:gsLst>
              <a:gs pos="0">
                <a:schemeClr val="accent1"/>
              </a:gs>
              <a:gs pos="100000">
                <a:schemeClr val="accent2"/>
              </a:gs>
            </a:gsLst>
            <a:lin ang="27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93" name="Google Shape;493;p41"/>
          <p:cNvSpPr txBox="1"/>
          <p:nvPr>
            <p:ph type="ctrTitle"/>
          </p:nvPr>
        </p:nvSpPr>
        <p:spPr>
          <a:xfrm flipH="1">
            <a:off x="6710916" y="590062"/>
            <a:ext cx="4019778" cy="185385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5600"/>
              <a:buFont typeface="Calibri"/>
              <a:buNone/>
            </a:pPr>
            <a:r>
              <a:rPr b="1" lang="en-US" sz="5600">
                <a:solidFill>
                  <a:srgbClr val="FFFFFF"/>
                </a:solidFill>
              </a:rPr>
              <a:t>Go</a:t>
            </a:r>
            <a:endParaRPr sz="5600">
              <a:solidFill>
                <a:srgbClr val="FFFFFF"/>
              </a:solidFill>
            </a:endParaRPr>
          </a:p>
        </p:txBody>
      </p:sp>
      <p:sp>
        <p:nvSpPr>
          <p:cNvPr id="494" name="Google Shape;494;p41"/>
          <p:cNvSpPr txBox="1"/>
          <p:nvPr>
            <p:ph idx="1" type="subTitle"/>
          </p:nvPr>
        </p:nvSpPr>
        <p:spPr>
          <a:xfrm>
            <a:off x="5642043" y="2443918"/>
            <a:ext cx="5754087" cy="3452816"/>
          </a:xfrm>
          <a:prstGeom prst="rect">
            <a:avLst/>
          </a:prstGeom>
          <a:noFill/>
          <a:ln>
            <a:noFill/>
          </a:ln>
        </p:spPr>
        <p:txBody>
          <a:bodyPr anchorCtr="0" anchor="t" bIns="45700" lIns="91425" spcFirstLastPara="1" rIns="91425" wrap="square" tIns="45700">
            <a:noAutofit/>
          </a:bodyPr>
          <a:lstStyle/>
          <a:p>
            <a:pPr indent="-457200" lvl="0" marL="457200" rtl="0" algn="l">
              <a:lnSpc>
                <a:spcPct val="90000"/>
              </a:lnSpc>
              <a:spcBef>
                <a:spcPts val="1000"/>
              </a:spcBef>
              <a:spcAft>
                <a:spcPts val="0"/>
              </a:spcAft>
              <a:buClr>
                <a:srgbClr val="FFFFFF"/>
              </a:buClr>
              <a:buSzPts val="2400"/>
              <a:buChar char="•"/>
            </a:pPr>
            <a:r>
              <a:rPr b="1" lang="en-US">
                <a:solidFill>
                  <a:srgbClr val="FFFFFF"/>
                </a:solidFill>
              </a:rPr>
              <a:t>Help the person to choose a way to manage the identified problem and try it out. </a:t>
            </a:r>
            <a:endParaRPr b="1">
              <a:solidFill>
                <a:srgbClr val="FFFFFF"/>
              </a:solidFill>
            </a:endParaRPr>
          </a:p>
          <a:p>
            <a:pPr indent="-457200" lvl="0" marL="457200" rtl="0" algn="l">
              <a:lnSpc>
                <a:spcPct val="90000"/>
              </a:lnSpc>
              <a:spcBef>
                <a:spcPts val="1000"/>
              </a:spcBef>
              <a:spcAft>
                <a:spcPts val="0"/>
              </a:spcAft>
              <a:buClr>
                <a:srgbClr val="FFFFFF"/>
              </a:buClr>
              <a:buSzPts val="2400"/>
              <a:buChar char="•"/>
            </a:pPr>
            <a:r>
              <a:rPr b="1" lang="en-US">
                <a:solidFill>
                  <a:srgbClr val="FFFFFF"/>
                </a:solidFill>
              </a:rPr>
              <a:t>If it doesn’t work, encourage the person to try another solution. </a:t>
            </a:r>
            <a:endParaRPr b="1">
              <a:solidFill>
                <a:srgbClr val="FFFFFF"/>
              </a:solidFill>
            </a:endParaRPr>
          </a:p>
          <a:p>
            <a:pPr indent="-457200" lvl="0" marL="457200" rtl="0" algn="l">
              <a:lnSpc>
                <a:spcPct val="90000"/>
              </a:lnSpc>
              <a:spcBef>
                <a:spcPts val="1000"/>
              </a:spcBef>
              <a:spcAft>
                <a:spcPts val="0"/>
              </a:spcAft>
              <a:buClr>
                <a:srgbClr val="FFFFFF"/>
              </a:buClr>
              <a:buSzPts val="2400"/>
              <a:buChar char="•"/>
            </a:pPr>
            <a:r>
              <a:rPr b="1" lang="en-US">
                <a:solidFill>
                  <a:srgbClr val="FFFFFF"/>
                </a:solidFill>
              </a:rPr>
              <a:t>You could also accompany the person to access additional resource if needed</a:t>
            </a:r>
            <a:endParaRPr b="1">
              <a:solidFill>
                <a:srgbClr val="FFFFFF"/>
              </a:solidFill>
            </a:endParaRPr>
          </a:p>
          <a:p>
            <a:pPr indent="0" lvl="0" marL="0" rtl="0" algn="l">
              <a:lnSpc>
                <a:spcPct val="90000"/>
              </a:lnSpc>
              <a:spcBef>
                <a:spcPts val="1000"/>
              </a:spcBef>
              <a:spcAft>
                <a:spcPts val="0"/>
              </a:spcAft>
              <a:buSzPts val="2400"/>
              <a:buNone/>
            </a:pPr>
            <a:r>
              <a:t/>
            </a:r>
            <a:endParaRPr b="1">
              <a:solidFill>
                <a:srgbClr val="FFFFFF"/>
              </a:solidFill>
            </a:endParaRPr>
          </a:p>
        </p:txBody>
      </p:sp>
      <p:sp>
        <p:nvSpPr>
          <p:cNvPr id="495" name="Google Shape;495;p41"/>
          <p:cNvSpPr/>
          <p:nvPr/>
        </p:nvSpPr>
        <p:spPr>
          <a:xfrm>
            <a:off x="6817602" y="2744546"/>
            <a:ext cx="139038" cy="139038"/>
          </a:xfrm>
          <a:custGeom>
            <a:rect b="b" l="l" r="r" t="t"/>
            <a:pathLst>
              <a:path extrusionOk="0" h="139038" w="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96" name="Google Shape;496;p41"/>
          <p:cNvSpPr/>
          <p:nvPr/>
        </p:nvSpPr>
        <p:spPr>
          <a:xfrm>
            <a:off x="7176380" y="2973840"/>
            <a:ext cx="91138" cy="91138"/>
          </a:xfrm>
          <a:custGeom>
            <a:rect b="b" l="l" r="r" t="t"/>
            <a:pathLst>
              <a:path extrusionOk="0" h="91138" w="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97" name="Google Shape;497;p41"/>
          <p:cNvSpPr/>
          <p:nvPr/>
        </p:nvSpPr>
        <p:spPr>
          <a:xfrm>
            <a:off x="6802062" y="3198265"/>
            <a:ext cx="127713" cy="127713"/>
          </a:xfrm>
          <a:custGeom>
            <a:rect b="b" l="l" r="r" t="t"/>
            <a:pathLst>
              <a:path extrusionOk="0" h="127713" w="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498" name="Google Shape;498;p41"/>
          <p:cNvCxnSpPr/>
          <p:nvPr/>
        </p:nvCxnSpPr>
        <p:spPr>
          <a:xfrm>
            <a:off x="1301262" y="3496322"/>
            <a:ext cx="0" cy="3352800"/>
          </a:xfrm>
          <a:prstGeom prst="straightConnector1">
            <a:avLst/>
          </a:prstGeom>
          <a:noFill/>
          <a:ln cap="sq" cmpd="sng" w="25400">
            <a:solidFill>
              <a:srgbClr val="FFFFFF"/>
            </a:solidFill>
            <a:prstDash val="solid"/>
            <a:bevel/>
            <a:headEnd len="sm" w="sm" type="none"/>
            <a:tailEnd len="sm" w="sm" type="none"/>
          </a:ln>
        </p:spPr>
      </p:cxnSp>
      <p:pic>
        <p:nvPicPr>
          <p:cNvPr descr="A picture containing drawing, light&#10;&#10;Description automatically generated" id="499" name="Google Shape;499;p41"/>
          <p:cNvPicPr preferRelativeResize="0"/>
          <p:nvPr/>
        </p:nvPicPr>
        <p:blipFill rotWithShape="1">
          <a:blip r:embed="rId3">
            <a:alphaModFix/>
          </a:blip>
          <a:srcRect b="0" l="0" r="13615" t="0"/>
          <a:stretch/>
        </p:blipFill>
        <p:spPr>
          <a:xfrm>
            <a:off x="1341609" y="2103891"/>
            <a:ext cx="3236576" cy="2897815"/>
          </a:xfrm>
          <a:custGeom>
            <a:rect b="b" l="l" r="r" t="t"/>
            <a:pathLst>
              <a:path extrusionOk="0" h="2678356" w="3236576">
                <a:moveTo>
                  <a:pt x="1852211" y="0"/>
                </a:moveTo>
                <a:cubicBezTo>
                  <a:pt x="2065020" y="0"/>
                  <a:pt x="2260881" y="36024"/>
                  <a:pt x="2434448" y="106974"/>
                </a:cubicBezTo>
                <a:cubicBezTo>
                  <a:pt x="2597110" y="173517"/>
                  <a:pt x="2739977" y="270643"/>
                  <a:pt x="2859090" y="395597"/>
                </a:cubicBezTo>
                <a:cubicBezTo>
                  <a:pt x="3102529" y="651072"/>
                  <a:pt x="3236576" y="1014131"/>
                  <a:pt x="3236576" y="1417925"/>
                </a:cubicBezTo>
                <a:cubicBezTo>
                  <a:pt x="3236576" y="1579026"/>
                  <a:pt x="3184694" y="1708324"/>
                  <a:pt x="3068427" y="1837191"/>
                </a:cubicBezTo>
                <a:cubicBezTo>
                  <a:pt x="2946813" y="1971994"/>
                  <a:pt x="2764077" y="2096154"/>
                  <a:pt x="2570578" y="2227590"/>
                </a:cubicBezTo>
                <a:cubicBezTo>
                  <a:pt x="2534878" y="2251811"/>
                  <a:pt x="2497998" y="2276888"/>
                  <a:pt x="2461118" y="2302270"/>
                </a:cubicBezTo>
                <a:cubicBezTo>
                  <a:pt x="2131001" y="2529427"/>
                  <a:pt x="1890063" y="2678356"/>
                  <a:pt x="1561683" y="2678356"/>
                </a:cubicBezTo>
                <a:cubicBezTo>
                  <a:pt x="1061333" y="2678356"/>
                  <a:pt x="706977" y="2495543"/>
                  <a:pt x="376860" y="2067039"/>
                </a:cubicBezTo>
                <a:cubicBezTo>
                  <a:pt x="333659" y="2010953"/>
                  <a:pt x="291432" y="1959945"/>
                  <a:pt x="250592" y="1910648"/>
                </a:cubicBezTo>
                <a:cubicBezTo>
                  <a:pt x="81332" y="1706243"/>
                  <a:pt x="0" y="1599944"/>
                  <a:pt x="0" y="1417925"/>
                </a:cubicBezTo>
                <a:cubicBezTo>
                  <a:pt x="0" y="1237191"/>
                  <a:pt x="50979" y="1058657"/>
                  <a:pt x="151411" y="887282"/>
                </a:cubicBezTo>
                <a:cubicBezTo>
                  <a:pt x="249689" y="719635"/>
                  <a:pt x="390195" y="566180"/>
                  <a:pt x="568972" y="431316"/>
                </a:cubicBezTo>
                <a:cubicBezTo>
                  <a:pt x="744691" y="298716"/>
                  <a:pt x="953401" y="189359"/>
                  <a:pt x="1172669" y="115107"/>
                </a:cubicBezTo>
                <a:cubicBezTo>
                  <a:pt x="1397840" y="38716"/>
                  <a:pt x="1626554" y="0"/>
                  <a:pt x="1852211" y="0"/>
                </a:cubicBezTo>
                <a:close/>
              </a:path>
            </a:pathLst>
          </a:cu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42"/>
          <p:cNvSpPr txBox="1"/>
          <p:nvPr/>
        </p:nvSpPr>
        <p:spPr>
          <a:xfrm>
            <a:off x="4724400" y="3200400"/>
            <a:ext cx="27432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506" name="Google Shape;506;p42"/>
          <p:cNvPicPr preferRelativeResize="0"/>
          <p:nvPr/>
        </p:nvPicPr>
        <p:blipFill rotWithShape="1">
          <a:blip r:embed="rId3">
            <a:alphaModFix/>
          </a:blip>
          <a:srcRect b="0" l="0" r="0" t="0"/>
          <a:stretch/>
        </p:blipFill>
        <p:spPr>
          <a:xfrm>
            <a:off x="11226800" y="5892800"/>
            <a:ext cx="812800" cy="812800"/>
          </a:xfrm>
          <a:prstGeom prst="rect">
            <a:avLst/>
          </a:prstGeom>
          <a:noFill/>
          <a:ln>
            <a:noFill/>
          </a:ln>
        </p:spPr>
      </p:pic>
      <p:pic>
        <p:nvPicPr>
          <p:cNvPr id="507" name="Google Shape;507;p42"/>
          <p:cNvPicPr preferRelativeResize="0"/>
          <p:nvPr/>
        </p:nvPicPr>
        <p:blipFill rotWithShape="1">
          <a:blip r:embed="rId4">
            <a:alphaModFix/>
          </a:blip>
          <a:srcRect b="317" l="0" r="0" t="327"/>
          <a:stretch/>
        </p:blipFill>
        <p:spPr>
          <a:xfrm>
            <a:off x="-39750" y="-43950"/>
            <a:ext cx="12271502" cy="6858000"/>
          </a:xfrm>
          <a:prstGeom prst="rect">
            <a:avLst/>
          </a:prstGeom>
          <a:noFill/>
          <a:ln>
            <a:noFill/>
          </a:ln>
        </p:spPr>
      </p:pic>
      <p:sp>
        <p:nvSpPr>
          <p:cNvPr id="508" name="Google Shape;508;p42"/>
          <p:cNvSpPr/>
          <p:nvPr/>
        </p:nvSpPr>
        <p:spPr>
          <a:xfrm>
            <a:off x="592808" y="701554"/>
            <a:ext cx="4239300" cy="1754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lang="en-US" sz="2900">
                <a:solidFill>
                  <a:srgbClr val="FF0000"/>
                </a:solidFill>
              </a:rPr>
              <a:t>Case Study</a:t>
            </a:r>
            <a:endParaRPr b="1" sz="2900">
              <a:solidFill>
                <a:srgbClr val="FF0000"/>
              </a:solidFill>
            </a:endParaRPr>
          </a:p>
        </p:txBody>
      </p:sp>
      <p:sp>
        <p:nvSpPr>
          <p:cNvPr id="509" name="Google Shape;509;p42"/>
          <p:cNvSpPr txBox="1"/>
          <p:nvPr/>
        </p:nvSpPr>
        <p:spPr>
          <a:xfrm>
            <a:off x="657000" y="1460000"/>
            <a:ext cx="4679700" cy="2927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Clr>
                <a:srgbClr val="002060"/>
              </a:buClr>
              <a:buSzPts val="6600"/>
              <a:buFont typeface="Calibri"/>
              <a:buNone/>
            </a:pPr>
            <a:r>
              <a:rPr b="1" lang="en-US" sz="6600">
                <a:solidFill>
                  <a:srgbClr val="002060"/>
                </a:solidFill>
                <a:latin typeface="Calibri"/>
                <a:ea typeface="Calibri"/>
                <a:cs typeface="Calibri"/>
                <a:sym typeface="Calibri"/>
              </a:rPr>
              <a:t>Basic Psychosocial Skills + </a:t>
            </a:r>
            <a:endParaRPr sz="6000">
              <a:solidFill>
                <a:schemeClr val="dk1"/>
              </a:solidFill>
              <a:latin typeface="Calibri"/>
              <a:ea typeface="Calibri"/>
              <a:cs typeface="Calibri"/>
              <a:sym typeface="Calibri"/>
            </a:endParaRPr>
          </a:p>
        </p:txBody>
      </p:sp>
      <p:pic>
        <p:nvPicPr>
          <p:cNvPr descr="A picture containing logo&#10;&#10;Description automatically generated" id="510" name="Google Shape;510;p42"/>
          <p:cNvPicPr preferRelativeResize="0"/>
          <p:nvPr/>
        </p:nvPicPr>
        <p:blipFill rotWithShape="1">
          <a:blip r:embed="rId5">
            <a:alphaModFix/>
          </a:blip>
          <a:srcRect b="0" l="0" r="0" t="0"/>
          <a:stretch/>
        </p:blipFill>
        <p:spPr>
          <a:xfrm>
            <a:off x="275900" y="5165953"/>
            <a:ext cx="1314676" cy="726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06"/>
                                        </p:tgtEl>
                                        <p:attrNameLst>
                                          <p:attrName>style.visibility</p:attrName>
                                        </p:attrNameLst>
                                      </p:cBhvr>
                                      <p:to>
                                        <p:strVal val="visible"/>
                                      </p:to>
                                    </p:set>
                                    <p:animEffect filter="fade" transition="in">
                                      <p:cBhvr>
                                        <p:cTn dur="1"/>
                                        <p:tgtEl>
                                          <p:spTgt spid="5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43"/>
          <p:cNvSpPr/>
          <p:nvPr/>
        </p:nvSpPr>
        <p:spPr>
          <a:xfrm>
            <a:off x="3877733" y="1957904"/>
            <a:ext cx="4239333"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t/>
            </a:r>
            <a:endParaRPr b="0" i="0" sz="1400" u="none" cap="none" strike="noStrike">
              <a:solidFill>
                <a:srgbClr val="000000"/>
              </a:solidFill>
              <a:latin typeface="Arial"/>
              <a:ea typeface="Arial"/>
              <a:cs typeface="Arial"/>
              <a:sym typeface="Arial"/>
            </a:endParaRPr>
          </a:p>
        </p:txBody>
      </p:sp>
      <p:pic>
        <p:nvPicPr>
          <p:cNvPr id="517" name="Google Shape;517;p43"/>
          <p:cNvPicPr preferRelativeResize="0"/>
          <p:nvPr/>
        </p:nvPicPr>
        <p:blipFill>
          <a:blip r:embed="rId3">
            <a:alphaModFix/>
          </a:blip>
          <a:stretch>
            <a:fillRect/>
          </a:stretch>
        </p:blipFill>
        <p:spPr>
          <a:xfrm>
            <a:off x="835153" y="773525"/>
            <a:ext cx="4824099" cy="5310951"/>
          </a:xfrm>
          <a:prstGeom prst="rect">
            <a:avLst/>
          </a:prstGeom>
          <a:noFill/>
          <a:ln>
            <a:noFill/>
          </a:ln>
        </p:spPr>
      </p:pic>
      <p:sp>
        <p:nvSpPr>
          <p:cNvPr id="518" name="Google Shape;518;p43"/>
          <p:cNvSpPr txBox="1"/>
          <p:nvPr/>
        </p:nvSpPr>
        <p:spPr>
          <a:xfrm>
            <a:off x="6581350" y="912775"/>
            <a:ext cx="4368300" cy="517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600">
                <a:solidFill>
                  <a:schemeClr val="dk1"/>
                </a:solidFill>
                <a:latin typeface="Calibri"/>
                <a:ea typeface="Calibri"/>
                <a:cs typeface="Calibri"/>
                <a:sym typeface="Calibri"/>
                <a:extLst>
                  <a:ext uri="http://customooxmlschemas.google.com/">
                    <go:slidesCustomData xmlns:go="http://customooxmlschemas.google.com/" textRoundtripDataId="2"/>
                  </a:ext>
                </a:extLst>
              </a:rPr>
              <a:t>Pasaw’s case illustrates what has been discussed so far in module </a:t>
            </a:r>
            <a:r>
              <a:rPr lang="en-US" sz="3600">
                <a:solidFill>
                  <a:schemeClr val="dk1"/>
                </a:solidFill>
                <a:latin typeface="Calibri"/>
                <a:ea typeface="Calibri"/>
                <a:cs typeface="Calibri"/>
                <a:sym typeface="Calibri"/>
              </a:rPr>
              <a:t>three how to support people affected by crisis situations by addressing thor basic and particular needs.</a:t>
            </a:r>
            <a:endParaRPr sz="3600">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23" name="Shape 523"/>
        <p:cNvGrpSpPr/>
        <p:nvPr/>
      </p:nvGrpSpPr>
      <p:grpSpPr>
        <a:xfrm>
          <a:off x="0" y="0"/>
          <a:ext cx="0" cy="0"/>
          <a:chOff x="0" y="0"/>
          <a:chExt cx="0" cy="0"/>
        </a:xfrm>
      </p:grpSpPr>
      <p:sp>
        <p:nvSpPr>
          <p:cNvPr id="524" name="Google Shape;524;p44"/>
          <p:cNvSpPr/>
          <p:nvPr/>
        </p:nvSpPr>
        <p:spPr>
          <a:xfrm>
            <a:off x="3877733" y="1957904"/>
            <a:ext cx="4239333"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g11817973aa1_0_4"/>
          <p:cNvSpPr txBox="1"/>
          <p:nvPr/>
        </p:nvSpPr>
        <p:spPr>
          <a:xfrm>
            <a:off x="4724400" y="3200400"/>
            <a:ext cx="2743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id="531" name="Google Shape;531;g11817973aa1_0_4"/>
          <p:cNvPicPr preferRelativeResize="0"/>
          <p:nvPr/>
        </p:nvPicPr>
        <p:blipFill rotWithShape="1">
          <a:blip r:embed="rId3">
            <a:alphaModFix/>
          </a:blip>
          <a:srcRect b="0" l="0" r="0" t="0"/>
          <a:stretch/>
        </p:blipFill>
        <p:spPr>
          <a:xfrm>
            <a:off x="11226800" y="5892800"/>
            <a:ext cx="812800" cy="812800"/>
          </a:xfrm>
          <a:prstGeom prst="rect">
            <a:avLst/>
          </a:prstGeom>
          <a:noFill/>
          <a:ln>
            <a:noFill/>
          </a:ln>
        </p:spPr>
      </p:pic>
      <p:pic>
        <p:nvPicPr>
          <p:cNvPr id="532" name="Google Shape;532;g11817973aa1_0_4"/>
          <p:cNvPicPr preferRelativeResize="0"/>
          <p:nvPr/>
        </p:nvPicPr>
        <p:blipFill rotWithShape="1">
          <a:blip r:embed="rId4">
            <a:alphaModFix/>
          </a:blip>
          <a:srcRect b="317" l="0" r="0" t="327"/>
          <a:stretch/>
        </p:blipFill>
        <p:spPr>
          <a:xfrm>
            <a:off x="-39750" y="-43950"/>
            <a:ext cx="12271502" cy="6858000"/>
          </a:xfrm>
          <a:prstGeom prst="rect">
            <a:avLst/>
          </a:prstGeom>
          <a:noFill/>
          <a:ln>
            <a:noFill/>
          </a:ln>
        </p:spPr>
      </p:pic>
      <p:sp>
        <p:nvSpPr>
          <p:cNvPr id="533" name="Google Shape;533;g11817973aa1_0_4"/>
          <p:cNvSpPr/>
          <p:nvPr/>
        </p:nvSpPr>
        <p:spPr>
          <a:xfrm>
            <a:off x="592808" y="701554"/>
            <a:ext cx="4239300" cy="1754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1" lang="en-US" sz="2900">
                <a:solidFill>
                  <a:srgbClr val="FF0000"/>
                </a:solidFill>
              </a:rPr>
              <a:t>Case Study</a:t>
            </a:r>
            <a:endParaRPr b="1" sz="2900">
              <a:solidFill>
                <a:srgbClr val="FF0000"/>
              </a:solidFill>
            </a:endParaRPr>
          </a:p>
        </p:txBody>
      </p:sp>
      <p:sp>
        <p:nvSpPr>
          <p:cNvPr id="534" name="Google Shape;534;g11817973aa1_0_4"/>
          <p:cNvSpPr txBox="1"/>
          <p:nvPr/>
        </p:nvSpPr>
        <p:spPr>
          <a:xfrm>
            <a:off x="657000" y="1460000"/>
            <a:ext cx="4679700" cy="2927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US" sz="6600">
                <a:solidFill>
                  <a:srgbClr val="002060"/>
                </a:solidFill>
                <a:latin typeface="Calibri"/>
                <a:ea typeface="Calibri"/>
                <a:cs typeface="Calibri"/>
                <a:sym typeface="Calibri"/>
              </a:rPr>
              <a:t>Basic Psychosocial Skills + </a:t>
            </a:r>
            <a:endParaRPr sz="6000">
              <a:solidFill>
                <a:schemeClr val="dk1"/>
              </a:solidFill>
              <a:latin typeface="Calibri"/>
              <a:ea typeface="Calibri"/>
              <a:cs typeface="Calibri"/>
              <a:sym typeface="Calibri"/>
            </a:endParaRPr>
          </a:p>
        </p:txBody>
      </p:sp>
      <p:pic>
        <p:nvPicPr>
          <p:cNvPr descr="A picture containing logo&#10;&#10;Description automatically generated" id="535" name="Google Shape;535;g11817973aa1_0_4"/>
          <p:cNvPicPr preferRelativeResize="0"/>
          <p:nvPr/>
        </p:nvPicPr>
        <p:blipFill rotWithShape="1">
          <a:blip r:embed="rId5">
            <a:alphaModFix/>
          </a:blip>
          <a:srcRect b="0" l="0" r="0" t="0"/>
          <a:stretch/>
        </p:blipFill>
        <p:spPr>
          <a:xfrm>
            <a:off x="275900" y="5165953"/>
            <a:ext cx="1314676" cy="726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31"/>
                                        </p:tgtEl>
                                        <p:attrNameLst>
                                          <p:attrName>style.visibility</p:attrName>
                                        </p:attrNameLst>
                                      </p:cBhvr>
                                      <p:to>
                                        <p:strVal val="visible"/>
                                      </p:to>
                                    </p:set>
                                    <p:animEffect filter="fade" transition="in">
                                      <p:cBhvr>
                                        <p:cTn dur="1"/>
                                        <p:tgtEl>
                                          <p:spTgt spid="5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46"/>
          <p:cNvSpPr/>
          <p:nvPr/>
        </p:nvSpPr>
        <p:spPr>
          <a:xfrm>
            <a:off x="3877733" y="1957904"/>
            <a:ext cx="4239333"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t/>
            </a:r>
            <a:endParaRPr b="0" i="0" sz="1400" u="none" cap="none" strike="noStrike">
              <a:solidFill>
                <a:srgbClr val="000000"/>
              </a:solidFill>
              <a:latin typeface="Arial"/>
              <a:ea typeface="Arial"/>
              <a:cs typeface="Arial"/>
              <a:sym typeface="Arial"/>
            </a:endParaRPr>
          </a:p>
        </p:txBody>
      </p:sp>
      <p:pic>
        <p:nvPicPr>
          <p:cNvPr id="542" name="Google Shape;542;p46"/>
          <p:cNvPicPr preferRelativeResize="0"/>
          <p:nvPr/>
        </p:nvPicPr>
        <p:blipFill>
          <a:blip r:embed="rId3">
            <a:alphaModFix/>
          </a:blip>
          <a:stretch>
            <a:fillRect/>
          </a:stretch>
        </p:blipFill>
        <p:spPr>
          <a:xfrm>
            <a:off x="1042652" y="1120575"/>
            <a:ext cx="4455275" cy="4904901"/>
          </a:xfrm>
          <a:prstGeom prst="rect">
            <a:avLst/>
          </a:prstGeom>
          <a:noFill/>
          <a:ln>
            <a:noFill/>
          </a:ln>
        </p:spPr>
      </p:pic>
      <p:sp>
        <p:nvSpPr>
          <p:cNvPr id="543" name="Google Shape;543;p46"/>
          <p:cNvSpPr txBox="1"/>
          <p:nvPr/>
        </p:nvSpPr>
        <p:spPr>
          <a:xfrm>
            <a:off x="5993525" y="1951350"/>
            <a:ext cx="53712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200"/>
              <a:buFont typeface="Calibri"/>
              <a:buNone/>
            </a:pPr>
            <a:r>
              <a:rPr lang="en-US" sz="3600">
                <a:solidFill>
                  <a:schemeClr val="dk1"/>
                </a:solidFill>
                <a:latin typeface="Calibri"/>
                <a:ea typeface="Calibri"/>
                <a:cs typeface="Calibri"/>
                <a:sym typeface="Calibri"/>
              </a:rPr>
              <a:t>Let’s look at how Mo Nyo  is supporting to use the Stop-Think-Go method.</a:t>
            </a:r>
            <a:endParaRPr sz="3600">
              <a:solidFill>
                <a:schemeClr val="dk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47"/>
          <p:cNvSpPr/>
          <p:nvPr/>
        </p:nvSpPr>
        <p:spPr>
          <a:xfrm>
            <a:off x="3877733" y="1957904"/>
            <a:ext cx="4239333"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t/>
            </a:r>
            <a:endParaRPr b="0" i="0" sz="1400" u="none" cap="none" strike="noStrike">
              <a:solidFill>
                <a:srgbClr val="000000"/>
              </a:solidFill>
              <a:latin typeface="Arial"/>
              <a:ea typeface="Arial"/>
              <a:cs typeface="Arial"/>
              <a:sym typeface="Arial"/>
            </a:endParaRPr>
          </a:p>
        </p:txBody>
      </p:sp>
      <p:pic>
        <p:nvPicPr>
          <p:cNvPr id="550" name="Google Shape;550;p47"/>
          <p:cNvPicPr preferRelativeResize="0"/>
          <p:nvPr/>
        </p:nvPicPr>
        <p:blipFill>
          <a:blip r:embed="rId3">
            <a:alphaModFix/>
          </a:blip>
          <a:stretch>
            <a:fillRect/>
          </a:stretch>
        </p:blipFill>
        <p:spPr>
          <a:xfrm>
            <a:off x="1233274" y="618299"/>
            <a:ext cx="4117225" cy="5194624"/>
          </a:xfrm>
          <a:prstGeom prst="rect">
            <a:avLst/>
          </a:prstGeom>
          <a:noFill/>
          <a:ln>
            <a:noFill/>
          </a:ln>
        </p:spPr>
      </p:pic>
      <p:pic>
        <p:nvPicPr>
          <p:cNvPr id="551" name="Google Shape;551;p47"/>
          <p:cNvPicPr preferRelativeResize="0"/>
          <p:nvPr/>
        </p:nvPicPr>
        <p:blipFill>
          <a:blip r:embed="rId4">
            <a:alphaModFix/>
          </a:blip>
          <a:stretch>
            <a:fillRect/>
          </a:stretch>
        </p:blipFill>
        <p:spPr>
          <a:xfrm>
            <a:off x="6224700" y="726150"/>
            <a:ext cx="5444725" cy="508677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48"/>
          <p:cNvSpPr/>
          <p:nvPr/>
        </p:nvSpPr>
        <p:spPr>
          <a:xfrm>
            <a:off x="3877733" y="1957904"/>
            <a:ext cx="4239333" cy="175432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t/>
            </a:r>
            <a:endParaRPr b="0" i="0" sz="1400" u="none" cap="none" strike="noStrike">
              <a:solidFill>
                <a:srgbClr val="000000"/>
              </a:solidFill>
              <a:latin typeface="Arial"/>
              <a:ea typeface="Arial"/>
              <a:cs typeface="Arial"/>
              <a:sym typeface="Arial"/>
            </a:endParaRPr>
          </a:p>
        </p:txBody>
      </p:sp>
      <p:pic>
        <p:nvPicPr>
          <p:cNvPr id="558" name="Google Shape;558;p48"/>
          <p:cNvPicPr preferRelativeResize="0"/>
          <p:nvPr/>
        </p:nvPicPr>
        <p:blipFill>
          <a:blip r:embed="rId3">
            <a:alphaModFix/>
          </a:blip>
          <a:stretch>
            <a:fillRect/>
          </a:stretch>
        </p:blipFill>
        <p:spPr>
          <a:xfrm>
            <a:off x="3754477" y="929124"/>
            <a:ext cx="4556299" cy="48243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49"/>
          <p:cNvSpPr txBox="1"/>
          <p:nvPr>
            <p:ph type="title"/>
          </p:nvPr>
        </p:nvSpPr>
        <p:spPr>
          <a:xfrm>
            <a:off x="831850" y="425938"/>
            <a:ext cx="7309827" cy="251069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02060"/>
              </a:buClr>
              <a:buSzPts val="6600"/>
              <a:buFont typeface="Calibri"/>
              <a:buNone/>
            </a:pPr>
            <a:r>
              <a:rPr b="1" lang="en-US" sz="6600">
                <a:solidFill>
                  <a:srgbClr val="002060"/>
                </a:solidFill>
                <a:latin typeface="Calibri"/>
                <a:ea typeface="Calibri"/>
                <a:cs typeface="Calibri"/>
                <a:sym typeface="Calibri"/>
              </a:rPr>
              <a:t>Module 3 Complete</a:t>
            </a:r>
            <a:endParaRPr/>
          </a:p>
        </p:txBody>
      </p:sp>
      <p:sp>
        <p:nvSpPr>
          <p:cNvPr id="565" name="Google Shape;565;p49"/>
          <p:cNvSpPr txBox="1"/>
          <p:nvPr>
            <p:ph idx="1" type="body"/>
          </p:nvPr>
        </p:nvSpPr>
        <p:spPr>
          <a:xfrm>
            <a:off x="831849" y="2936631"/>
            <a:ext cx="7951933" cy="315301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95959"/>
              </a:buClr>
              <a:buSzPts val="2800"/>
              <a:buNone/>
            </a:pPr>
            <a:r>
              <a:rPr b="1" lang="en-US" sz="2800">
                <a:solidFill>
                  <a:srgbClr val="595959"/>
                </a:solidFill>
                <a:latin typeface="Calibri"/>
                <a:ea typeface="Calibri"/>
                <a:cs typeface="Calibri"/>
                <a:sym typeface="Calibri"/>
              </a:rPr>
              <a:t>Next: Module 4</a:t>
            </a:r>
            <a:endParaRPr>
              <a:solidFill>
                <a:srgbClr val="3F3F3F"/>
              </a:solidFill>
              <a:latin typeface="Calibri"/>
              <a:ea typeface="Calibri"/>
              <a:cs typeface="Calibri"/>
              <a:sym typeface="Calibri"/>
            </a:endParaRPr>
          </a:p>
        </p:txBody>
      </p:sp>
      <p:pic>
        <p:nvPicPr>
          <p:cNvPr descr="A picture containing logo&#10;&#10;Description automatically generated" id="566" name="Google Shape;566;p49"/>
          <p:cNvPicPr preferRelativeResize="0"/>
          <p:nvPr/>
        </p:nvPicPr>
        <p:blipFill rotWithShape="1">
          <a:blip r:embed="rId3">
            <a:alphaModFix/>
          </a:blip>
          <a:srcRect b="0" l="0" r="0" t="0"/>
          <a:stretch/>
        </p:blipFill>
        <p:spPr>
          <a:xfrm>
            <a:off x="9541574" y="5091235"/>
            <a:ext cx="1805876" cy="998415"/>
          </a:xfrm>
          <a:prstGeom prst="rect">
            <a:avLst/>
          </a:prstGeom>
          <a:noFill/>
          <a:ln>
            <a:noFill/>
          </a:ln>
        </p:spPr>
      </p:pic>
      <p:sp>
        <p:nvSpPr>
          <p:cNvPr id="567" name="Google Shape;567;p49"/>
          <p:cNvSpPr txBox="1"/>
          <p:nvPr/>
        </p:nvSpPr>
        <p:spPr>
          <a:xfrm>
            <a:off x="3222885" y="3162925"/>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9" name="Shape 159"/>
        <p:cNvGrpSpPr/>
        <p:nvPr/>
      </p:nvGrpSpPr>
      <p:grpSpPr>
        <a:xfrm>
          <a:off x="0" y="0"/>
          <a:ext cx="0" cy="0"/>
          <a:chOff x="0" y="0"/>
          <a:chExt cx="0" cy="0"/>
        </a:xfrm>
      </p:grpSpPr>
      <p:sp>
        <p:nvSpPr>
          <p:cNvPr id="160" name="Google Shape;160;p5"/>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1" name="Google Shape;161;p5"/>
          <p:cNvSpPr txBox="1"/>
          <p:nvPr>
            <p:ph type="ctrTitle"/>
          </p:nvPr>
        </p:nvSpPr>
        <p:spPr>
          <a:xfrm>
            <a:off x="298400" y="640075"/>
            <a:ext cx="5013300" cy="35661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Arial"/>
              <a:buNone/>
            </a:pPr>
            <a:r>
              <a:rPr lang="en-US" sz="6200"/>
              <a:t>PEOPLE AFFECTED BY crisis situations MAY HAVE NEEDS</a:t>
            </a:r>
            <a:endParaRPr sz="6200"/>
          </a:p>
        </p:txBody>
      </p:sp>
      <p:sp>
        <p:nvSpPr>
          <p:cNvPr id="162" name="Google Shape;162;p5"/>
          <p:cNvSpPr/>
          <p:nvPr/>
        </p:nvSpPr>
        <p:spPr>
          <a:xfrm>
            <a:off x="890338" y="4409267"/>
            <a:ext cx="3474720" cy="27432"/>
          </a:xfrm>
          <a:custGeom>
            <a:rect b="b" l="l" r="r" t="t"/>
            <a:pathLst>
              <a:path extrusionOk="0" fill="none" h="27432" w="347472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extrusionOk="0" h="27432" w="347472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B81801"/>
          </a:solidFill>
          <a:ln cap="rnd" cmpd="sng" w="38100">
            <a:solidFill>
              <a:srgbClr val="B8180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close up of a sign&#10;&#10;Description automatically generated" id="163" name="Google Shape;163;p5"/>
          <p:cNvPicPr preferRelativeResize="0"/>
          <p:nvPr/>
        </p:nvPicPr>
        <p:blipFill rotWithShape="1">
          <a:blip r:embed="rId3">
            <a:alphaModFix/>
          </a:blip>
          <a:srcRect b="0" l="15109" r="9661"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8" name="Shape 168"/>
        <p:cNvGrpSpPr/>
        <p:nvPr/>
      </p:nvGrpSpPr>
      <p:grpSpPr>
        <a:xfrm>
          <a:off x="0" y="0"/>
          <a:ext cx="0" cy="0"/>
          <a:chOff x="0" y="0"/>
          <a:chExt cx="0" cy="0"/>
        </a:xfrm>
      </p:grpSpPr>
      <p:sp>
        <p:nvSpPr>
          <p:cNvPr id="169" name="Google Shape;169;p6"/>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0" name="Google Shape;170;p6"/>
          <p:cNvPicPr preferRelativeResize="0"/>
          <p:nvPr/>
        </p:nvPicPr>
        <p:blipFill rotWithShape="1">
          <a:blip r:embed="rId3">
            <a:alphaModFix/>
          </a:blip>
          <a:srcRect b="39364" l="0" r="0" t="16880"/>
          <a:stretch/>
        </p:blipFill>
        <p:spPr>
          <a:xfrm>
            <a:off x="20" y="10"/>
            <a:ext cx="12185883" cy="6857990"/>
          </a:xfrm>
          <a:prstGeom prst="rect">
            <a:avLst/>
          </a:prstGeom>
          <a:noFill/>
          <a:ln>
            <a:noFill/>
          </a:ln>
        </p:spPr>
      </p:pic>
      <p:sp>
        <p:nvSpPr>
          <p:cNvPr id="171" name="Google Shape;171;p6"/>
          <p:cNvSpPr/>
          <p:nvPr/>
        </p:nvSpPr>
        <p:spPr>
          <a:xfrm>
            <a:off x="2852794" y="0"/>
            <a:ext cx="9339206" cy="6858000"/>
          </a:xfrm>
          <a:prstGeom prst="rect">
            <a:avLst/>
          </a:prstGeom>
          <a:gradFill>
            <a:gsLst>
              <a:gs pos="0">
                <a:srgbClr val="000000">
                  <a:alpha val="0"/>
                </a:srgbClr>
              </a:gs>
              <a:gs pos="33000">
                <a:srgbClr val="000000">
                  <a:alpha val="20000"/>
                </a:srgbClr>
              </a:gs>
              <a:gs pos="58000">
                <a:srgbClr val="000000">
                  <a:alpha val="29411"/>
                </a:srgbClr>
              </a:gs>
              <a:gs pos="100000">
                <a:srgbClr val="000000">
                  <a:alpha val="29411"/>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2" name="Google Shape;172;p6"/>
          <p:cNvSpPr txBox="1"/>
          <p:nvPr>
            <p:ph idx="1" type="subTitle"/>
          </p:nvPr>
        </p:nvSpPr>
        <p:spPr>
          <a:xfrm>
            <a:off x="8004048" y="1418255"/>
            <a:ext cx="3974592" cy="326652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lnSpc>
                <a:spcPct val="100000"/>
              </a:lnSpc>
              <a:spcBef>
                <a:spcPts val="0"/>
              </a:spcBef>
              <a:spcAft>
                <a:spcPts val="0"/>
              </a:spcAft>
              <a:buClr>
                <a:schemeClr val="dk1"/>
              </a:buClr>
              <a:buSzPct val="100000"/>
              <a:buNone/>
            </a:pPr>
            <a:r>
              <a:rPr b="1" lang="en-US" sz="2400">
                <a:latin typeface="Quattrocento Sans"/>
                <a:ea typeface="Quattrocento Sans"/>
                <a:cs typeface="Quattrocento Sans"/>
                <a:sym typeface="Quattrocento Sans"/>
              </a:rPr>
              <a:t>Information related to the crisis (e.g. relief efforts, access to services, how to keep themselves safe, updates for the local area, impact on work, maintaining good health during the crisis, positive coping methods, their legal rights et.)</a:t>
            </a:r>
            <a:endParaRPr/>
          </a:p>
        </p:txBody>
      </p:sp>
      <p:sp>
        <p:nvSpPr>
          <p:cNvPr id="173" name="Google Shape;173;p6"/>
          <p:cNvSpPr/>
          <p:nvPr/>
        </p:nvSpPr>
        <p:spPr>
          <a:xfrm>
            <a:off x="4657641" y="4409267"/>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DF396"/>
          </a:solidFill>
          <a:ln cap="rnd" cmpd="sng" w="38100">
            <a:solidFill>
              <a:srgbClr val="FDF39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8" name="Shape 178"/>
        <p:cNvGrpSpPr/>
        <p:nvPr/>
      </p:nvGrpSpPr>
      <p:grpSpPr>
        <a:xfrm>
          <a:off x="0" y="0"/>
          <a:ext cx="0" cy="0"/>
          <a:chOff x="0" y="0"/>
          <a:chExt cx="0" cy="0"/>
        </a:xfrm>
      </p:grpSpPr>
      <p:sp>
        <p:nvSpPr>
          <p:cNvPr id="179" name="Google Shape;179;p7"/>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person&#10;&#10;Description automatically generated" id="180" name="Google Shape;180;p7"/>
          <p:cNvPicPr preferRelativeResize="0"/>
          <p:nvPr/>
        </p:nvPicPr>
        <p:blipFill rotWithShape="1">
          <a:blip r:embed="rId3">
            <a:alphaModFix/>
          </a:blip>
          <a:srcRect b="11078" l="0" r="-1" t="32657"/>
          <a:stretch/>
        </p:blipFill>
        <p:spPr>
          <a:xfrm>
            <a:off x="20" y="10"/>
            <a:ext cx="12188930" cy="6857990"/>
          </a:xfrm>
          <a:prstGeom prst="rect">
            <a:avLst/>
          </a:prstGeom>
          <a:noFill/>
          <a:ln>
            <a:noFill/>
          </a:ln>
        </p:spPr>
      </p:pic>
      <p:sp>
        <p:nvSpPr>
          <p:cNvPr id="181" name="Google Shape;181;p7"/>
          <p:cNvSpPr/>
          <p:nvPr/>
        </p:nvSpPr>
        <p:spPr>
          <a:xfrm>
            <a:off x="0" y="937549"/>
            <a:ext cx="12191999" cy="5058137"/>
          </a:xfrm>
          <a:prstGeom prst="rect">
            <a:avLst/>
          </a:prstGeom>
          <a:gradFill>
            <a:gsLst>
              <a:gs pos="0">
                <a:srgbClr val="000000">
                  <a:alpha val="0"/>
                </a:srgbClr>
              </a:gs>
              <a:gs pos="20000">
                <a:srgbClr val="000000">
                  <a:alpha val="14509"/>
                </a:srgbClr>
              </a:gs>
              <a:gs pos="50000">
                <a:srgbClr val="000000">
                  <a:alpha val="29411"/>
                </a:srgbClr>
              </a:gs>
              <a:gs pos="80000">
                <a:srgbClr val="000000">
                  <a:alpha val="14509"/>
                </a:srgbClr>
              </a:gs>
              <a:gs pos="100000">
                <a:srgbClr val="000000">
                  <a:alpha val="0"/>
                </a:srgbClr>
              </a:gs>
            </a:gsLst>
            <a:lin ang="16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2" name="Google Shape;182;p7"/>
          <p:cNvSpPr txBox="1"/>
          <p:nvPr>
            <p:ph idx="1" type="subTitle"/>
          </p:nvPr>
        </p:nvSpPr>
        <p:spPr>
          <a:xfrm>
            <a:off x="170062" y="4912583"/>
            <a:ext cx="7192028" cy="1536192"/>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Clr>
                <a:schemeClr val="lt1"/>
              </a:buClr>
              <a:buSzPts val="3200"/>
              <a:buNone/>
            </a:pPr>
            <a:r>
              <a:rPr lang="en-US" sz="3200">
                <a:solidFill>
                  <a:schemeClr val="lt1"/>
                </a:solidFill>
                <a:latin typeface="Quattrocento Sans"/>
                <a:ea typeface="Quattrocento Sans"/>
                <a:cs typeface="Quattrocento Sans"/>
                <a:sym typeface="Quattrocento Sans"/>
              </a:rPr>
              <a:t>Accessing food, other essential items and essential services due to the impact of the crisis</a:t>
            </a:r>
            <a:endParaRPr sz="3200">
              <a:solidFill>
                <a:schemeClr val="lt1"/>
              </a:solidFill>
            </a:endParaRPr>
          </a:p>
        </p:txBody>
      </p:sp>
      <p:sp>
        <p:nvSpPr>
          <p:cNvPr id="183" name="Google Shape;183;p7"/>
          <p:cNvSpPr/>
          <p:nvPr/>
        </p:nvSpPr>
        <p:spPr>
          <a:xfrm>
            <a:off x="3974206" y="4368623"/>
            <a:ext cx="4243589" cy="27432"/>
          </a:xfrm>
          <a:custGeom>
            <a:rect b="b" l="l" r="r" t="t"/>
            <a:pathLst>
              <a:path extrusionOk="0" fill="none" h="27432" w="4243589">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extrusionOk="0" h="27432" w="4243589">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lt1"/>
          </a:solidFill>
          <a:ln cap="rnd" cmpd="sng" w="381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8" name="Shape 188"/>
        <p:cNvGrpSpPr/>
        <p:nvPr/>
      </p:nvGrpSpPr>
      <p:grpSpPr>
        <a:xfrm>
          <a:off x="0" y="0"/>
          <a:ext cx="0" cy="0"/>
          <a:chOff x="0" y="0"/>
          <a:chExt cx="0" cy="0"/>
        </a:xfrm>
      </p:grpSpPr>
      <p:sp>
        <p:nvSpPr>
          <p:cNvPr id="189" name="Google Shape;189;p8"/>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close up of a flower&#10;&#10;Description automatically generated" id="190" name="Google Shape;190;p8"/>
          <p:cNvPicPr preferRelativeResize="0"/>
          <p:nvPr/>
        </p:nvPicPr>
        <p:blipFill rotWithShape="1">
          <a:blip r:embed="rId3">
            <a:alphaModFix/>
          </a:blip>
          <a:srcRect b="11369" l="0" r="-1" t="4338"/>
          <a:stretch/>
        </p:blipFill>
        <p:spPr>
          <a:xfrm>
            <a:off x="-1" y="-1"/>
            <a:ext cx="12188952" cy="6858000"/>
          </a:xfrm>
          <a:prstGeom prst="rect">
            <a:avLst/>
          </a:prstGeom>
          <a:noFill/>
          <a:ln>
            <a:noFill/>
          </a:ln>
        </p:spPr>
      </p:pic>
      <p:sp>
        <p:nvSpPr>
          <p:cNvPr id="191" name="Google Shape;191;p8"/>
          <p:cNvSpPr/>
          <p:nvPr/>
        </p:nvSpPr>
        <p:spPr>
          <a:xfrm rot="10800000">
            <a:off x="-3" y="4530071"/>
            <a:ext cx="12191999" cy="2327926"/>
          </a:xfrm>
          <a:prstGeom prst="rect">
            <a:avLst/>
          </a:prstGeom>
          <a:gradFill>
            <a:gsLst>
              <a:gs pos="0">
                <a:srgbClr val="000000">
                  <a:alpha val="0"/>
                </a:srgbClr>
              </a:gs>
              <a:gs pos="45000">
                <a:srgbClr val="000000">
                  <a:alpha val="40000"/>
                </a:srgbClr>
              </a:gs>
              <a:gs pos="100000">
                <a:srgbClr val="000000">
                  <a:alpha val="80000"/>
                </a:srgbClr>
              </a:gs>
            </a:gsLst>
            <a:lin ang="16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2" name="Google Shape;192;p8"/>
          <p:cNvSpPr txBox="1"/>
          <p:nvPr>
            <p:ph idx="1" type="subTitle"/>
          </p:nvPr>
        </p:nvSpPr>
        <p:spPr>
          <a:xfrm>
            <a:off x="3400815" y="228559"/>
            <a:ext cx="8654108" cy="1707297"/>
          </a:xfrm>
          <a:prstGeom prst="rect">
            <a:avLst/>
          </a:prstGeom>
          <a:noFill/>
          <a:ln>
            <a:noFill/>
          </a:ln>
        </p:spPr>
        <p:txBody>
          <a:bodyPr anchorCtr="0" anchor="ctr" bIns="45700" lIns="91425" spcFirstLastPara="1" rIns="91425" wrap="square" tIns="45700">
            <a:normAutofit lnSpcReduction="10000"/>
          </a:bodyPr>
          <a:lstStyle/>
          <a:p>
            <a:pPr indent="0" lvl="0" marL="0" rtl="0" algn="ctr">
              <a:lnSpc>
                <a:spcPct val="100000"/>
              </a:lnSpc>
              <a:spcBef>
                <a:spcPts val="0"/>
              </a:spcBef>
              <a:spcAft>
                <a:spcPts val="0"/>
              </a:spcAft>
              <a:buClr>
                <a:schemeClr val="lt1"/>
              </a:buClr>
              <a:buSzPts val="4000"/>
              <a:buNone/>
            </a:pPr>
            <a:r>
              <a:rPr lang="en-US" sz="4000">
                <a:solidFill>
                  <a:schemeClr val="lt1"/>
                </a:solidFill>
                <a:latin typeface="Quattrocento Sans"/>
                <a:ea typeface="Quattrocento Sans"/>
                <a:cs typeface="Quattrocento Sans"/>
                <a:sym typeface="Quattrocento Sans"/>
              </a:rPr>
              <a:t>Access to perform final rituals when someone has died. </a:t>
            </a:r>
            <a:endParaRPr sz="4000">
              <a:solidFill>
                <a:schemeClr val="lt1"/>
              </a:solidFill>
              <a:latin typeface="Quattrocento Sans"/>
              <a:ea typeface="Quattrocento Sans"/>
              <a:cs typeface="Quattrocento Sans"/>
              <a:sym typeface="Quattrocento Sans"/>
            </a:endParaRPr>
          </a:p>
          <a:p>
            <a:pPr indent="0" lvl="0" marL="0" rtl="0" algn="ctr">
              <a:lnSpc>
                <a:spcPct val="100000"/>
              </a:lnSpc>
              <a:spcBef>
                <a:spcPts val="1000"/>
              </a:spcBef>
              <a:spcAft>
                <a:spcPts val="0"/>
              </a:spcAft>
              <a:buClr>
                <a:schemeClr val="dk1"/>
              </a:buClr>
              <a:buSzPts val="1000"/>
              <a:buNone/>
            </a:pPr>
            <a:br>
              <a:rPr lang="en-US" sz="1000"/>
            </a:br>
            <a:endParaRPr sz="1000">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7" name="Shape 197"/>
        <p:cNvGrpSpPr/>
        <p:nvPr/>
      </p:nvGrpSpPr>
      <p:grpSpPr>
        <a:xfrm>
          <a:off x="0" y="0"/>
          <a:ext cx="0" cy="0"/>
          <a:chOff x="0" y="0"/>
          <a:chExt cx="0" cy="0"/>
        </a:xfrm>
      </p:grpSpPr>
      <p:sp>
        <p:nvSpPr>
          <p:cNvPr id="198" name="Google Shape;198;p9"/>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9" name="Google Shape;199;p9"/>
          <p:cNvSpPr txBox="1"/>
          <p:nvPr>
            <p:ph idx="1" type="subTitle"/>
          </p:nvPr>
        </p:nvSpPr>
        <p:spPr>
          <a:xfrm>
            <a:off x="649320" y="2063325"/>
            <a:ext cx="3571810" cy="242571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100000"/>
              </a:lnSpc>
              <a:spcBef>
                <a:spcPts val="0"/>
              </a:spcBef>
              <a:spcAft>
                <a:spcPts val="0"/>
              </a:spcAft>
              <a:buClr>
                <a:schemeClr val="dk1"/>
              </a:buClr>
              <a:buSzPct val="100000"/>
              <a:buNone/>
            </a:pPr>
            <a:r>
              <a:rPr lang="en-US" sz="2400">
                <a:latin typeface="Quattrocento Sans"/>
                <a:ea typeface="Quattrocento Sans"/>
                <a:cs typeface="Quattrocento Sans"/>
                <a:sym typeface="Quattrocento Sans"/>
              </a:rPr>
              <a:t>Ways to ensure that dependents (e.g. children) are looked after if the main caregiver is unable to care for them because of the crisis (eg. missing, in hospital or isolation.)</a:t>
            </a:r>
            <a:endParaRPr sz="2400">
              <a:latin typeface="Quattrocento Sans"/>
              <a:ea typeface="Quattrocento Sans"/>
              <a:cs typeface="Quattrocento Sans"/>
              <a:sym typeface="Quattrocento Sans"/>
            </a:endParaRPr>
          </a:p>
          <a:p>
            <a:pPr indent="0" lvl="0" marL="0" rtl="0" algn="l">
              <a:lnSpc>
                <a:spcPct val="100000"/>
              </a:lnSpc>
              <a:spcBef>
                <a:spcPts val="1000"/>
              </a:spcBef>
              <a:spcAft>
                <a:spcPts val="0"/>
              </a:spcAft>
              <a:buClr>
                <a:schemeClr val="dk1"/>
              </a:buClr>
              <a:buSzPct val="100000"/>
              <a:buNone/>
            </a:pPr>
            <a:br>
              <a:rPr lang="en-US" sz="1500"/>
            </a:br>
            <a:endParaRPr sz="1500"/>
          </a:p>
        </p:txBody>
      </p:sp>
      <p:sp>
        <p:nvSpPr>
          <p:cNvPr id="200" name="Google Shape;200;p9"/>
          <p:cNvSpPr/>
          <p:nvPr/>
        </p:nvSpPr>
        <p:spPr>
          <a:xfrm>
            <a:off x="643278" y="4409267"/>
            <a:ext cx="3255095" cy="27432"/>
          </a:xfrm>
          <a:custGeom>
            <a:rect b="b" l="l" r="r" t="t"/>
            <a:pathLst>
              <a:path extrusionOk="0" fill="none" h="27432" w="3255095">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extrusionOk="0" h="27432" w="3255095">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chemeClr val="accent1"/>
          </a:solidFill>
          <a:ln cap="rnd" cmpd="sng" w="38100">
            <a:solidFill>
              <a:schemeClr val="accen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picture containing drawing&#10;&#10;Description automatically generated" id="201" name="Google Shape;201;p9"/>
          <p:cNvPicPr preferRelativeResize="0"/>
          <p:nvPr/>
        </p:nvPicPr>
        <p:blipFill rotWithShape="1">
          <a:blip r:embed="rId3">
            <a:alphaModFix/>
          </a:blip>
          <a:srcRect b="0" l="0" r="0" t="0"/>
          <a:stretch/>
        </p:blipFill>
        <p:spPr>
          <a:xfrm>
            <a:off x="6110821" y="640080"/>
            <a:ext cx="4301565" cy="555040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ketchyVTI">
  <a:themeElements>
    <a:clrScheme name="SketchyVTI">
      <a:dk1>
        <a:srgbClr val="000000"/>
      </a:dk1>
      <a:lt1>
        <a:srgbClr val="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ketchyVTI">
  <a:themeElements>
    <a:clrScheme name="SketchyVTI">
      <a:dk1>
        <a:srgbClr val="000000"/>
      </a:dk1>
      <a:lt1>
        <a:srgbClr val="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2021-08-06T12:19:47Z</dcterms:created>
  <dc:creator>TUCKER Maya</dc:creator>
</cp:coreProperties>
</file>